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6"/>
  </p:notesMasterIdLst>
  <p:sldIdLst>
    <p:sldId id="279" r:id="rId2"/>
    <p:sldId id="280" r:id="rId3"/>
    <p:sldId id="287" r:id="rId4"/>
    <p:sldId id="281" r:id="rId5"/>
    <p:sldId id="282" r:id="rId6"/>
    <p:sldId id="284" r:id="rId7"/>
    <p:sldId id="289" r:id="rId8"/>
    <p:sldId id="285" r:id="rId9"/>
    <p:sldId id="291" r:id="rId10"/>
    <p:sldId id="288" r:id="rId11"/>
    <p:sldId id="286" r:id="rId12"/>
    <p:sldId id="292" r:id="rId13"/>
    <p:sldId id="293" r:id="rId14"/>
    <p:sldId id="309" r:id="rId15"/>
    <p:sldId id="308" r:id="rId16"/>
    <p:sldId id="305" r:id="rId17"/>
    <p:sldId id="295" r:id="rId18"/>
    <p:sldId id="300" r:id="rId19"/>
    <p:sldId id="301" r:id="rId20"/>
    <p:sldId id="256" r:id="rId21"/>
    <p:sldId id="257" r:id="rId22"/>
    <p:sldId id="259" r:id="rId23"/>
    <p:sldId id="261" r:id="rId24"/>
    <p:sldId id="264" r:id="rId25"/>
    <p:sldId id="258" r:id="rId26"/>
    <p:sldId id="260" r:id="rId27"/>
    <p:sldId id="263" r:id="rId28"/>
    <p:sldId id="262" r:id="rId29"/>
    <p:sldId id="266" r:id="rId30"/>
    <p:sldId id="268" r:id="rId31"/>
    <p:sldId id="269" r:id="rId32"/>
    <p:sldId id="270" r:id="rId33"/>
    <p:sldId id="271" r:id="rId34"/>
    <p:sldId id="272" r:id="rId35"/>
    <p:sldId id="267" r:id="rId36"/>
    <p:sldId id="274" r:id="rId37"/>
    <p:sldId id="275" r:id="rId38"/>
    <p:sldId id="276" r:id="rId39"/>
    <p:sldId id="265" r:id="rId40"/>
    <p:sldId id="277" r:id="rId41"/>
    <p:sldId id="278" r:id="rId42"/>
    <p:sldId id="306" r:id="rId43"/>
    <p:sldId id="307" r:id="rId44"/>
    <p:sldId id="310" r:id="rId45"/>
  </p:sldIdLst>
  <p:sldSz cx="9144000" cy="6858000" type="screen4x3"/>
  <p:notesSz cx="6761163" cy="9942513"/>
  <p:defaultTextStyle>
    <a:defPPr>
      <a:defRPr lang="es-A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8" d="100"/>
          <a:sy n="58" d="100"/>
        </p:scale>
        <p:origin x="-2146" y="-61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8AB2810-64A4-463D-A982-480007F461CA}" type="datetimeFigureOut">
              <a:rPr lang="es-ES"/>
              <a:pPr>
                <a:defRPr/>
              </a:pPr>
              <a:t>12/09/2019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C300BF4-AA1A-4A0E-AB0B-FF7D6161187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35778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Triángulo isósceles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5" name="27 Marcador de fecha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F5A8982A-8A54-4FF9-96BE-7FECF8B07642}" type="datetimeFigureOut">
              <a:rPr lang="es-AR"/>
              <a:pPr>
                <a:defRPr/>
              </a:pPr>
              <a:t>12/9/2019</a:t>
            </a:fld>
            <a:endParaRPr lang="es-AR"/>
          </a:p>
        </p:txBody>
      </p:sp>
      <p:sp>
        <p:nvSpPr>
          <p:cNvPr id="6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41C2CEA-5271-416C-986E-9D6B4505AB9A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16F7D-FD71-4590-897E-892A3126C8B6}" type="datetimeFigureOut">
              <a:rPr lang="es-AR"/>
              <a:pPr>
                <a:defRPr/>
              </a:pPr>
              <a:t>12/9/2019</a:t>
            </a:fld>
            <a:endParaRPr lang="es-AR"/>
          </a:p>
        </p:txBody>
      </p:sp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4FA2C-D6DE-49E2-8CF9-B692BE42CA26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2CD3C-9A99-489E-AD7C-B2545EE3E2C9}" type="datetimeFigureOut">
              <a:rPr lang="es-AR"/>
              <a:pPr>
                <a:defRPr/>
              </a:pPr>
              <a:t>12/9/2019</a:t>
            </a:fld>
            <a:endParaRPr lang="es-AR"/>
          </a:p>
        </p:txBody>
      </p:sp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B878E-160A-4138-B9D4-E89CB34D47DE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CBE5C-D86E-446F-AE5A-94DAFFCD0061}" type="datetimeFigureOut">
              <a:rPr lang="es-AR"/>
              <a:pPr>
                <a:defRPr/>
              </a:pPr>
              <a:t>12/9/2019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807FC-7B5C-4F76-AF52-80DB82370D6D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8 Triángulo rectángulo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7 Triángulo isósceles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10 Conector recto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9 Conector recto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3 Marcador de fecha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B4D7C-2073-4E77-AE9E-041E8C8BDACC}" type="datetimeFigureOut">
              <a:rPr lang="es-AR"/>
              <a:pPr>
                <a:defRPr/>
              </a:pPr>
              <a:t>12/9/2019</a:t>
            </a:fld>
            <a:endParaRPr lang="es-AR"/>
          </a:p>
        </p:txBody>
      </p:sp>
      <p:sp>
        <p:nvSpPr>
          <p:cNvPr id="9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10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84433-8988-4148-8131-6C629951F391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12E51-1BF8-40E6-A9AD-1B11E0642937}" type="datetimeFigureOut">
              <a:rPr lang="es-AR"/>
              <a:pPr>
                <a:defRPr/>
              </a:pPr>
              <a:t>12/9/2019</a:t>
            </a:fld>
            <a:endParaRPr lang="es-AR"/>
          </a:p>
        </p:txBody>
      </p:sp>
      <p:sp>
        <p:nvSpPr>
          <p:cNvPr id="6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0B45B-45FD-4BB7-AD4D-DE7DDF26A881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3A760E-F3C1-43E0-A409-13880E3B9C36}" type="datetimeFigureOut">
              <a:rPr lang="es-AR"/>
              <a:pPr>
                <a:defRPr/>
              </a:pPr>
              <a:t>12/9/2019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355BA751-F388-41DC-8381-75A8A39D5A77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3E7D0-E172-40B8-A9CB-B0DAFBD86884}" type="datetimeFigureOut">
              <a:rPr lang="es-AR"/>
              <a:pPr>
                <a:defRPr/>
              </a:pPr>
              <a:t>12/9/2019</a:t>
            </a:fld>
            <a:endParaRPr lang="es-AR"/>
          </a:p>
        </p:txBody>
      </p:sp>
      <p:sp>
        <p:nvSpPr>
          <p:cNvPr id="4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5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C2AFF-6663-4B78-A54B-BBBFE438C19C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7EB21-C29D-4070-AF31-EFC261CA00E6}" type="datetimeFigureOut">
              <a:rPr lang="es-AR"/>
              <a:pPr>
                <a:defRPr/>
              </a:pPr>
              <a:t>12/9/2019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4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8ACEB-F39B-42A8-A700-936F09881DD2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5BBCB9F5-8148-4627-BF60-A11A10807505}" type="datetimeFigureOut">
              <a:rPr lang="es-AR"/>
              <a:pPr>
                <a:defRPr/>
              </a:pPr>
              <a:t>12/9/2019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3E5734F8-3F55-4956-9F0B-7F1CC48388E4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2EB05A1A-4692-4605-A6DA-6D8F563199B0}" type="datetimeFigureOut">
              <a:rPr lang="es-AR"/>
              <a:pPr>
                <a:defRPr/>
              </a:pPr>
              <a:t>12/9/2019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6CF311F0-9B10-4E0A-A318-F55EE85A9BAE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riángulo rectángulo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30" name="1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DF3D814F-FE1E-47FB-B6C7-3082E808091C}" type="datetimeFigureOut">
              <a:rPr lang="es-AR"/>
              <a:pPr>
                <a:defRPr/>
              </a:pPr>
              <a:t>12/9/2019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8849D2DE-33F4-4D6F-AB14-D273AC777900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67" r:id="rId4"/>
    <p:sldLayoutId id="2147483675" r:id="rId5"/>
    <p:sldLayoutId id="2147483668" r:id="rId6"/>
    <p:sldLayoutId id="2147483669" r:id="rId7"/>
    <p:sldLayoutId id="2147483676" r:id="rId8"/>
    <p:sldLayoutId id="2147483677" r:id="rId9"/>
    <p:sldLayoutId id="2147483670" r:id="rId10"/>
    <p:sldLayoutId id="2147483671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844824"/>
          </a:xfrm>
        </p:spPr>
        <p:txBody>
          <a:bodyPr>
            <a:normAutofit fontScale="90000"/>
          </a:bodyPr>
          <a:lstStyle/>
          <a:p>
            <a:pPr marL="65087" indent="0" algn="ctr" eaLnBrk="1" hangingPunct="1">
              <a:defRPr/>
            </a:pPr>
            <a:r>
              <a:rPr lang="es-ES" sz="5300" b="1" i="1" dirty="0" smtClean="0"/>
              <a:t/>
            </a:r>
            <a:br>
              <a:rPr lang="es-ES" sz="5300" b="1" i="1" dirty="0" smtClean="0"/>
            </a:br>
            <a:r>
              <a:rPr lang="es-ES" sz="5300" b="1" i="1" dirty="0" smtClean="0"/>
              <a:t>Colegio de </a:t>
            </a:r>
            <a:r>
              <a:rPr lang="es-ES" sz="5300" b="1" i="1" dirty="0" smtClean="0"/>
              <a:t>Abogados </a:t>
            </a:r>
            <a:br>
              <a:rPr lang="es-ES" sz="5300" b="1" i="1" dirty="0" smtClean="0"/>
            </a:br>
            <a:r>
              <a:rPr lang="es-ES" sz="3600" b="1" i="1" dirty="0" smtClean="0"/>
              <a:t>Departamento Judicial de San Martín</a:t>
            </a:r>
            <a:r>
              <a:rPr lang="es-ES" sz="5300" b="1" i="1" dirty="0" smtClean="0"/>
              <a:t/>
            </a:r>
            <a:br>
              <a:rPr lang="es-ES" sz="5300" b="1" i="1" dirty="0" smtClean="0"/>
            </a:br>
            <a:r>
              <a:rPr lang="es-E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E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s-ES" sz="2800" b="1" i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700213"/>
            <a:ext cx="9144000" cy="5184775"/>
          </a:xfrm>
          <a:ln>
            <a:solidFill>
              <a:schemeClr val="accent1"/>
            </a:solidFill>
          </a:ln>
        </p:spPr>
        <p:txBody>
          <a:bodyPr/>
          <a:lstStyle/>
          <a:p>
            <a:pPr marL="65087" indent="0" algn="ctr" eaLnBrk="1" hangingPunct="1">
              <a:buFont typeface="Wingdings 2" pitchFamily="18" charset="2"/>
              <a:buNone/>
              <a:defRPr/>
            </a:pPr>
            <a:r>
              <a:rPr lang="es-ES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12/9/2019</a:t>
            </a:r>
            <a:endParaRPr lang="es-ES" b="1" i="1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eaLnBrk="1" hangingPunct="1">
              <a:defRPr/>
            </a:pPr>
            <a:r>
              <a:rPr lang="es-ES" b="1" i="1" dirty="0" smtClean="0"/>
              <a:t>Análisis de Estados Contables Básicos</a:t>
            </a:r>
          </a:p>
          <a:p>
            <a:pPr lvl="1" eaLnBrk="1" hangingPunct="1">
              <a:defRPr/>
            </a:pPr>
            <a:r>
              <a:rPr lang="es-ES" i="1" dirty="0" smtClean="0"/>
              <a:t>Estado de Situación Patrimonial</a:t>
            </a:r>
          </a:p>
          <a:p>
            <a:pPr lvl="1" eaLnBrk="1" hangingPunct="1">
              <a:defRPr/>
            </a:pPr>
            <a:r>
              <a:rPr lang="es-ES" i="1" dirty="0" smtClean="0"/>
              <a:t>Estado de Evolución del Patrimonio Neto</a:t>
            </a:r>
          </a:p>
          <a:p>
            <a:pPr lvl="1" eaLnBrk="1" hangingPunct="1">
              <a:defRPr/>
            </a:pPr>
            <a:r>
              <a:rPr lang="es-ES" i="1" dirty="0" smtClean="0"/>
              <a:t>Estado de Resultados</a:t>
            </a:r>
          </a:p>
          <a:p>
            <a:pPr lvl="1" eaLnBrk="1" hangingPunct="1">
              <a:defRPr/>
            </a:pPr>
            <a:r>
              <a:rPr lang="es-ES" i="1" dirty="0" smtClean="0"/>
              <a:t>Notas a los Estados Contables</a:t>
            </a:r>
          </a:p>
          <a:p>
            <a:pPr eaLnBrk="1" hangingPunct="1">
              <a:defRPr/>
            </a:pPr>
            <a:r>
              <a:rPr lang="es-ES" b="1" i="1" dirty="0" smtClean="0"/>
              <a:t>Ajuste por Inflación</a:t>
            </a:r>
          </a:p>
          <a:p>
            <a:pPr lvl="1" eaLnBrk="1" hangingPunct="1">
              <a:defRPr/>
            </a:pPr>
            <a:r>
              <a:rPr lang="es-ES" i="1" dirty="0" smtClean="0"/>
              <a:t>Aspectos Básicos</a:t>
            </a:r>
          </a:p>
          <a:p>
            <a:pPr lvl="1" eaLnBrk="1" hangingPunct="1">
              <a:defRPr/>
            </a:pPr>
            <a:r>
              <a:rPr lang="es-ES" i="1" dirty="0" smtClean="0"/>
              <a:t>Impacto en la Información a Terceros</a:t>
            </a:r>
            <a:endParaRPr lang="es-ES" i="1" dirty="0"/>
          </a:p>
          <a:p>
            <a:pPr marL="722312" lvl="2" indent="0" algn="r" eaLnBrk="1" hangingPunct="1">
              <a:buFont typeface="Wingdings 2" pitchFamily="18" charset="2"/>
              <a:buNone/>
              <a:defRPr/>
            </a:pPr>
            <a:r>
              <a:rPr lang="es-ES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María Cristina </a:t>
            </a:r>
            <a:r>
              <a:rPr lang="es-ES" b="1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Osso</a:t>
            </a:r>
            <a:endParaRPr lang="es-ES" b="1" i="1" dirty="0" smtClean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936104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s-E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Estado de </a:t>
            </a:r>
            <a:r>
              <a:rPr lang="es-E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Evoluciòn</a:t>
            </a:r>
            <a:r>
              <a:rPr lang="es-E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del Patrimonio Neto</a:t>
            </a:r>
            <a:endParaRPr lang="es-E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5 Marcador de contenido"/>
          <p:cNvGraphicFramePr>
            <a:graphicFrameLocks noGrp="1"/>
          </p:cNvGraphicFramePr>
          <p:nvPr>
            <p:ph idx="1"/>
          </p:nvPr>
        </p:nvGraphicFramePr>
        <p:xfrm>
          <a:off x="0" y="1196975"/>
          <a:ext cx="9143994" cy="566124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63671"/>
                <a:gridCol w="897189"/>
                <a:gridCol w="897189"/>
                <a:gridCol w="897189"/>
                <a:gridCol w="897189"/>
                <a:gridCol w="897189"/>
                <a:gridCol w="897189"/>
                <a:gridCol w="897189"/>
              </a:tblGrid>
              <a:tr h="209228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s-ES" sz="1000" u="sng" strike="noStrike" dirty="0">
                          <a:effectLst/>
                        </a:rPr>
                        <a:t>ESTADO DE EVOLUCIÓN DEL PATRIMONIO NETO</a:t>
                      </a:r>
                      <a:endParaRPr lang="es-ES" sz="1000" b="1" i="0" u="sng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85087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Por el Ejercicio Finalizado al 31 de Diciembre de 2018  cifras expresadas en Moneda Homogénea de cierre .-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77039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77039">
                <a:tc>
                  <a:txBody>
                    <a:bodyPr/>
                    <a:lstStyle/>
                    <a:p>
                      <a:pPr algn="l" fontAlgn="b"/>
                      <a:r>
                        <a:rPr lang="es-ES" sz="700" u="none" strike="noStrike">
                          <a:effectLst/>
                        </a:rPr>
                        <a:t> </a:t>
                      </a:r>
                      <a:endParaRPr lang="es-ES" sz="7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77039"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Capital Social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Ganancias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177039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 gridSpan="3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Reservadas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Resultados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Total del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177039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DETALLE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Acciones en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Ajuste de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Total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Reserva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Reserva 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No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Patrimonio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177039"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Circulación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Capital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Legal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Facultativa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Asignados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Neto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177039"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2018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337985"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900" u="none" strike="noStrike">
                          <a:effectLst/>
                        </a:rPr>
                        <a:t>Saldos al Inicio del Ejercicio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 2.500.000,00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 8.544.731,69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11.044.731,69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    996.687,27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 1.707.998,96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12.367.901,52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26.117.319,44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177039"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177039"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900" u="none" strike="noStrike">
                          <a:effectLst/>
                        </a:rPr>
                        <a:t>Ajustes Ejercicios Anteriores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                    -  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                    -  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                    -  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                    -  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                    -  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                    -  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                    -  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337985"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900" u="none" strike="noStrike">
                          <a:effectLst/>
                        </a:rPr>
                        <a:t>Saldos Ajustados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 2.500.000,00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 8.544.731,69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11.044.731,69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    996.687,27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 1.707.998,96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12.367.901,52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26.117.319,44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281655"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 dirty="0">
                          <a:effectLst/>
                        </a:rPr>
                        <a:t> </a:t>
                      </a:r>
                      <a:endParaRPr lang="es-ES" sz="9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281655"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372187"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1- Distribución de Resultados Acumulados según Asamblea del 15/05/2018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171005"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177039"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a) Reserva Legal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                    -  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177039"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b) Honorarios Directores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   -593.991,37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      -593.991,37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177039"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c) Distribución Utilidades Accionistas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-1.840.324,55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   -1.840.324,55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191122"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281655"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372187"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2- Resultado del Ejercicio según Estado de Resultados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    249.576,77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    249.576,77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177039"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337985"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Saldos al cierre del Ejercicio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 2.500.000,00 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    8.544.731,69 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   11.044.731,69 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    996.687,27 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 1.707.998,96 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</a:rPr>
                        <a:t>   10.183.162,37 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 dirty="0">
                          <a:effectLst/>
                        </a:rPr>
                        <a:t>   23.932.580,29 </a:t>
                      </a:r>
                      <a:endParaRPr lang="es-ES" sz="900" b="1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08012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s-ES" b="1" i="1" dirty="0" smtClean="0"/>
              <a:t>Nota I. Unidad de Medida …</a:t>
            </a:r>
            <a:br>
              <a:rPr lang="es-ES" b="1" i="1" dirty="0" smtClean="0"/>
            </a:br>
            <a:r>
              <a:rPr lang="es-ES" b="1" i="1" dirty="0" smtClean="0"/>
              <a:t>b)  al Patrimonio Neto</a:t>
            </a:r>
            <a:endParaRPr lang="es-ES" b="1" i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268413"/>
            <a:ext cx="9036050" cy="5589587"/>
          </a:xfrm>
        </p:spPr>
        <p:txBody>
          <a:bodyPr/>
          <a:lstStyle/>
          <a:p>
            <a:pPr algn="just" eaLnBrk="1" hangingPunct="1">
              <a:defRPr sz="1000"/>
            </a:pPr>
            <a:endParaRPr lang="es-ES" sz="2000" i="1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algn="just" eaLnBrk="1" hangingPunct="1">
              <a:defRPr sz="1000"/>
            </a:pPr>
            <a:r>
              <a:rPr lang="es-ES" sz="2000" i="1" dirty="0" smtClean="0">
                <a:solidFill>
                  <a:srgbClr val="000000"/>
                </a:solidFill>
                <a:latin typeface="Arial"/>
                <a:cs typeface="Arial"/>
              </a:rPr>
              <a:t>Las </a:t>
            </a:r>
            <a:r>
              <a:rPr lang="es-ES" sz="2000" i="1" dirty="0">
                <a:solidFill>
                  <a:srgbClr val="000000"/>
                </a:solidFill>
                <a:latin typeface="Arial"/>
                <a:cs typeface="Arial"/>
              </a:rPr>
              <a:t>partidas de las cuentas integrantes de este rubro se encuentran expresadas en Moneda Homogénea de cierre del 31/12/2018. La cuenta </a:t>
            </a:r>
            <a:r>
              <a:rPr lang="es-ES" sz="2000" b="1" i="1" dirty="0">
                <a:solidFill>
                  <a:srgbClr val="000000"/>
                </a:solidFill>
                <a:latin typeface="Arial"/>
                <a:cs typeface="Arial"/>
              </a:rPr>
              <a:t>Capital Social ha quedado expuesta a su valor nominal histórico</a:t>
            </a:r>
            <a:r>
              <a:rPr lang="es-ES" sz="2000" b="1" i="1" dirty="0" smtClean="0">
                <a:solidFill>
                  <a:srgbClr val="000000"/>
                </a:solidFill>
                <a:latin typeface="Arial"/>
                <a:cs typeface="Arial"/>
              </a:rPr>
              <a:t>.</a:t>
            </a:r>
          </a:p>
          <a:p>
            <a:pPr marL="65087" indent="0" algn="just" eaLnBrk="1" hangingPunct="1">
              <a:buFont typeface="Wingdings 2" pitchFamily="18" charset="2"/>
              <a:buNone/>
              <a:defRPr sz="1000"/>
            </a:pPr>
            <a:endParaRPr lang="es-ES" sz="2000" i="1" dirty="0">
              <a:solidFill>
                <a:srgbClr val="000000"/>
              </a:solidFill>
              <a:latin typeface="Arial"/>
              <a:cs typeface="Arial"/>
            </a:endParaRPr>
          </a:p>
          <a:p>
            <a:pPr algn="just" eaLnBrk="1" hangingPunct="1">
              <a:defRPr sz="1000"/>
            </a:pPr>
            <a:r>
              <a:rPr lang="es-ES" sz="2000" i="1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s-ES" sz="2000" b="1" i="1" dirty="0">
                <a:solidFill>
                  <a:srgbClr val="000000"/>
                </a:solidFill>
                <a:latin typeface="Arial"/>
                <a:cs typeface="Arial"/>
              </a:rPr>
              <a:t>La diferencia entre el Capital Social expresado en Moneda Homogénea como consecuencia de los ajustes practicados hasta el 31/12/2018 y el capital social histórico ha sido expuesta en la cuenta Ajuste del Capital integrante del Patrimonio Neto.  </a:t>
            </a:r>
            <a:endParaRPr lang="es-ES" sz="2000" b="1" i="1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algn="just" eaLnBrk="1" hangingPunct="1">
              <a:defRPr sz="1000"/>
            </a:pPr>
            <a:endParaRPr lang="es-ES" sz="2000" i="1" dirty="0">
              <a:solidFill>
                <a:srgbClr val="000000"/>
              </a:solidFill>
              <a:latin typeface="Arial"/>
              <a:cs typeface="Arial"/>
            </a:endParaRPr>
          </a:p>
          <a:p>
            <a:pPr algn="just" eaLnBrk="1" hangingPunct="1">
              <a:defRPr sz="1000"/>
            </a:pPr>
            <a:r>
              <a:rPr lang="es-ES" sz="2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 La distribución de utilidades se ha consignando a valores reexpresados siendo los montos aprobados en la distribución de fecha 15 de Mayo de 2018  $450.000 en concepto de honorarios a directores y $1.394.205,51 en dividendos en efectivo.</a:t>
            </a:r>
          </a:p>
          <a:p>
            <a:pPr eaLnBrk="1" hangingPunct="1">
              <a:defRPr/>
            </a:pPr>
            <a:endParaRPr lang="es-E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0"/>
            <a:ext cx="9145016" cy="1484784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" b="1" i="1" dirty="0" smtClean="0"/>
              <a:t>Otras consideraciones sobre el contenido de las Notas…</a:t>
            </a:r>
            <a:endParaRPr lang="es-ES" b="1" i="1" dirty="0"/>
          </a:p>
        </p:txBody>
      </p:sp>
      <p:sp>
        <p:nvSpPr>
          <p:cNvPr id="25602" name="2 Marcador de contenido"/>
          <p:cNvSpPr>
            <a:spLocks noGrp="1"/>
          </p:cNvSpPr>
          <p:nvPr>
            <p:ph idx="1"/>
          </p:nvPr>
        </p:nvSpPr>
        <p:spPr>
          <a:xfrm>
            <a:off x="107950" y="1628775"/>
            <a:ext cx="8928100" cy="5113338"/>
          </a:xfrm>
        </p:spPr>
        <p:txBody>
          <a:bodyPr/>
          <a:lstStyle/>
          <a:p>
            <a:pPr eaLnBrk="1" hangingPunct="1"/>
            <a:r>
              <a:rPr lang="es-ES" sz="3200" smtClean="0"/>
              <a:t>Bases de preparación de los Estados Contables</a:t>
            </a:r>
          </a:p>
          <a:p>
            <a:pPr lvl="1" eaLnBrk="1" hangingPunct="1"/>
            <a:r>
              <a:rPr lang="es-ES" sz="2800" smtClean="0"/>
              <a:t>Consideración de los efectos en el poder adquisitivo de la moneda.</a:t>
            </a:r>
          </a:p>
          <a:p>
            <a:pPr lvl="1" eaLnBrk="1" hangingPunct="1"/>
            <a:r>
              <a:rPr lang="es-ES" sz="2800" smtClean="0"/>
              <a:t>Políticas contables y método de valuación.</a:t>
            </a:r>
          </a:p>
          <a:p>
            <a:pPr lvl="1" eaLnBrk="1" hangingPunct="1"/>
            <a:r>
              <a:rPr lang="es-ES" sz="2800" smtClean="0"/>
              <a:t>Criterios de valuación de principales rubros:</a:t>
            </a:r>
          </a:p>
          <a:p>
            <a:pPr lvl="2" eaLnBrk="1" hangingPunct="1"/>
            <a:r>
              <a:rPr lang="es-ES" smtClean="0"/>
              <a:t>Bienes de Uso</a:t>
            </a:r>
          </a:p>
          <a:p>
            <a:pPr lvl="2" eaLnBrk="1" hangingPunct="1"/>
            <a:r>
              <a:rPr lang="es-ES" smtClean="0"/>
              <a:t>Ajuste de Capital</a:t>
            </a:r>
          </a:p>
          <a:p>
            <a:pPr lvl="2" eaLnBrk="1" hangingPunct="1"/>
            <a:r>
              <a:rPr lang="es-ES" smtClean="0"/>
              <a:t>Resultados  no Asignados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b="1" i="1" dirty="0" smtClean="0"/>
              <a:t>…Otras </a:t>
            </a:r>
            <a:r>
              <a:rPr lang="es-ES" b="1" i="1" dirty="0"/>
              <a:t>consideraciones sobre el contenido de las </a:t>
            </a:r>
            <a:r>
              <a:rPr lang="es-ES" b="1" i="1" dirty="0" smtClean="0"/>
              <a:t>Notas.</a:t>
            </a:r>
            <a:endParaRPr lang="es-ES" dirty="0"/>
          </a:p>
        </p:txBody>
      </p:sp>
      <p:sp>
        <p:nvSpPr>
          <p:cNvPr id="26626" name="2 Marcador de contenido"/>
          <p:cNvSpPr>
            <a:spLocks noGrp="1"/>
          </p:cNvSpPr>
          <p:nvPr>
            <p:ph idx="1"/>
          </p:nvPr>
        </p:nvSpPr>
        <p:spPr>
          <a:xfrm>
            <a:off x="107950" y="1773238"/>
            <a:ext cx="9036050" cy="5084762"/>
          </a:xfrm>
        </p:spPr>
        <p:txBody>
          <a:bodyPr/>
          <a:lstStyle/>
          <a:p>
            <a:pPr eaLnBrk="1" hangingPunct="1"/>
            <a:r>
              <a:rPr lang="es-ES" smtClean="0"/>
              <a:t>Estado de Capitales: información sobre la suscripción, integración de acciones e inscripción de aumentos de capital.</a:t>
            </a:r>
          </a:p>
          <a:p>
            <a:pPr eaLnBrk="1" hangingPunct="1"/>
            <a:r>
              <a:rPr lang="es-ES" smtClean="0"/>
              <a:t>Hechos Posteriores.</a:t>
            </a:r>
          </a:p>
          <a:p>
            <a:pPr eaLnBrk="1" hangingPunct="1"/>
            <a:r>
              <a:rPr lang="es-ES" smtClean="0"/>
              <a:t>Composición de los Principales Rubros.</a:t>
            </a:r>
          </a:p>
          <a:p>
            <a:pPr eaLnBrk="1" hangingPunct="1"/>
            <a:r>
              <a:rPr lang="es-ES" smtClean="0"/>
              <a:t>Plazos de Vencimientos de Créditos y Deudas.</a:t>
            </a:r>
          </a:p>
          <a:p>
            <a:pPr eaLnBrk="1" hangingPunct="1"/>
            <a:r>
              <a:rPr lang="es-ES" smtClean="0"/>
              <a:t>Estado de Capitales.</a:t>
            </a:r>
          </a:p>
          <a:p>
            <a:pPr eaLnBrk="1" hangingPunct="1"/>
            <a:r>
              <a:rPr lang="es-ES" smtClean="0"/>
              <a:t>Información Complementaria: Estado de Situación y Resultados no reexpresados.</a:t>
            </a:r>
          </a:p>
          <a:p>
            <a:pPr eaLnBrk="1" hangingPunct="1"/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65087" indent="0" algn="ctr">
              <a:buNone/>
            </a:pPr>
            <a:r>
              <a:rPr lang="es-AR" sz="4800" b="1" i="1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tint val="83000"/>
                    <a:satMod val="150000"/>
                  </a:srgbClr>
                </a:solidFill>
                <a:ea typeface="+mj-ea"/>
                <a:cs typeface="+mj-cs"/>
              </a:rPr>
              <a:t>AJUSTE </a:t>
            </a:r>
            <a:r>
              <a:rPr lang="es-AR" sz="4800" b="1" i="1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tint val="83000"/>
                    <a:satMod val="150000"/>
                  </a:srgbClr>
                </a:solidFill>
                <a:ea typeface="+mj-ea"/>
                <a:cs typeface="+mj-cs"/>
              </a:rPr>
              <a:t>POR </a:t>
            </a:r>
            <a:r>
              <a:rPr lang="es-AR" sz="4800" b="1" i="1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tint val="83000"/>
                    <a:satMod val="150000"/>
                  </a:srgbClr>
                </a:solidFill>
                <a:ea typeface="+mj-ea"/>
                <a:cs typeface="+mj-cs"/>
              </a:rPr>
              <a:t>INFLACION</a:t>
            </a:r>
          </a:p>
          <a:p>
            <a:pPr marL="65087" indent="0" algn="ctr">
              <a:buNone/>
            </a:pPr>
            <a:endParaRPr lang="es-AR" sz="4800" b="1" i="1" dirty="0" smtClean="0">
              <a:ln w="6350">
                <a:solidFill>
                  <a:srgbClr val="FF388C">
                    <a:shade val="43000"/>
                  </a:srgbClr>
                </a:solidFill>
              </a:ln>
              <a:solidFill>
                <a:srgbClr val="FF388C">
                  <a:tint val="83000"/>
                  <a:satMod val="150000"/>
                </a:srgbClr>
              </a:solidFill>
              <a:ea typeface="+mj-ea"/>
              <a:cs typeface="+mj-cs"/>
            </a:endParaRPr>
          </a:p>
          <a:p>
            <a:r>
              <a:rPr lang="es-AR" sz="4800" b="1" i="1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tint val="83000"/>
                    <a:satMod val="150000"/>
                  </a:srgbClr>
                </a:solidFill>
                <a:ea typeface="+mj-ea"/>
                <a:cs typeface="+mj-cs"/>
              </a:rPr>
              <a:t> </a:t>
            </a:r>
            <a:r>
              <a:rPr lang="es-AR" sz="4000" b="1" i="1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tint val="83000"/>
                    <a:satMod val="150000"/>
                  </a:srgbClr>
                </a:solidFill>
                <a:ea typeface="+mj-ea"/>
                <a:cs typeface="+mj-cs"/>
              </a:rPr>
              <a:t>Resolución Técnica 6 (30/5/84)</a:t>
            </a:r>
          </a:p>
          <a:p>
            <a:pPr lvl="1"/>
            <a:r>
              <a:rPr lang="es-AR" sz="3200" b="1" i="1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tint val="83000"/>
                    <a:satMod val="150000"/>
                  </a:srgbClr>
                </a:solidFill>
                <a:ea typeface="+mj-ea"/>
                <a:cs typeface="+mj-cs"/>
              </a:rPr>
              <a:t>Ejercicios iniciados 23/9/83 a 8/1995</a:t>
            </a:r>
          </a:p>
          <a:p>
            <a:pPr lvl="1"/>
            <a:r>
              <a:rPr lang="es-AR" sz="3200" b="1" i="1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tint val="83000"/>
                    <a:satMod val="150000"/>
                  </a:srgbClr>
                </a:solidFill>
                <a:ea typeface="+mj-ea"/>
                <a:cs typeface="+mj-cs"/>
              </a:rPr>
              <a:t>Desde 12/2001 al 1/3/2003</a:t>
            </a:r>
          </a:p>
          <a:p>
            <a:pPr lvl="1"/>
            <a:r>
              <a:rPr lang="es-AR" sz="3200" b="1" i="1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tint val="83000"/>
                    <a:satMod val="150000"/>
                  </a:srgbClr>
                </a:solidFill>
                <a:ea typeface="+mj-ea"/>
                <a:cs typeface="+mj-cs"/>
              </a:rPr>
              <a:t>DEROGACIÓN POR DEC 664/03…</a:t>
            </a:r>
          </a:p>
          <a:p>
            <a:pPr marL="536575" lvl="1" indent="0">
              <a:buNone/>
            </a:pPr>
            <a:endParaRPr lang="es-AR" sz="4400" b="1" i="1" dirty="0" smtClean="0">
              <a:ln w="6350">
                <a:solidFill>
                  <a:srgbClr val="FF388C">
                    <a:shade val="43000"/>
                  </a:srgbClr>
                </a:solidFill>
              </a:ln>
              <a:solidFill>
                <a:srgbClr val="FF388C">
                  <a:tint val="83000"/>
                  <a:satMod val="150000"/>
                </a:srgbClr>
              </a:solidFill>
              <a:ea typeface="+mj-ea"/>
              <a:cs typeface="+mj-cs"/>
            </a:endParaRPr>
          </a:p>
          <a:p>
            <a:pPr marL="65087" indent="0">
              <a:buNone/>
            </a:pPr>
            <a:r>
              <a:rPr lang="es-AR" sz="4800" b="1" i="1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tint val="83000"/>
                    <a:satMod val="150000"/>
                  </a:srgbClr>
                </a:solidFill>
                <a:ea typeface="+mj-ea"/>
                <a:cs typeface="+mj-cs"/>
              </a:rPr>
              <a:t>Una </a:t>
            </a:r>
            <a:r>
              <a:rPr lang="es-AR" sz="4800" b="1" i="1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tint val="83000"/>
                    <a:satMod val="150000"/>
                  </a:srgbClr>
                </a:solidFill>
                <a:ea typeface="+mj-ea"/>
                <a:cs typeface="+mj-cs"/>
              </a:rPr>
              <a:t>herramienta </a:t>
            </a:r>
            <a:r>
              <a:rPr lang="es-AR" sz="4800" b="1" i="1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tint val="83000"/>
                    <a:satMod val="150000"/>
                  </a:srgbClr>
                </a:solidFill>
                <a:ea typeface="+mj-ea"/>
                <a:cs typeface="+mj-cs"/>
              </a:rPr>
              <a:t>contable que esperó </a:t>
            </a:r>
            <a:r>
              <a:rPr lang="es-AR" sz="4800" b="1" i="1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tint val="83000"/>
                    <a:satMod val="150000"/>
                  </a:srgbClr>
                </a:solidFill>
                <a:ea typeface="+mj-ea"/>
                <a:cs typeface="+mj-cs"/>
              </a:rPr>
              <a:t>demasiado…</a:t>
            </a:r>
            <a:endParaRPr lang="es-AR" sz="4800" b="1" i="1" dirty="0" smtClean="0">
              <a:ln w="6350">
                <a:solidFill>
                  <a:srgbClr val="FF388C">
                    <a:shade val="43000"/>
                  </a:srgbClr>
                </a:solidFill>
              </a:ln>
              <a:solidFill>
                <a:srgbClr val="FF388C">
                  <a:tint val="83000"/>
                  <a:satMod val="150000"/>
                </a:srgbClr>
              </a:solidFill>
              <a:ea typeface="+mj-ea"/>
              <a:cs typeface="+mj-cs"/>
            </a:endParaRPr>
          </a:p>
          <a:p>
            <a:pPr marL="65087" indent="0">
              <a:buNone/>
            </a:pPr>
            <a:r>
              <a:rPr lang="es-AR" sz="4800" b="1" i="1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tint val="83000"/>
                    <a:satMod val="150000"/>
                  </a:srgbClr>
                </a:solidFill>
                <a:ea typeface="+mj-ea"/>
                <a:cs typeface="+mj-cs"/>
              </a:rPr>
              <a:t>	</a:t>
            </a:r>
            <a:r>
              <a:rPr lang="es-AR" sz="4800" b="1" i="1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tint val="83000"/>
                    <a:satMod val="150000"/>
                  </a:srgbClr>
                </a:solidFill>
                <a:ea typeface="+mj-ea"/>
                <a:cs typeface="+mj-cs"/>
              </a:rPr>
              <a:t>	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424259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4161478"/>
              </p:ext>
            </p:extLst>
          </p:nvPr>
        </p:nvGraphicFramePr>
        <p:xfrm>
          <a:off x="179512" y="1412776"/>
          <a:ext cx="8784974" cy="5256583"/>
        </p:xfrm>
        <a:graphic>
          <a:graphicData uri="http://schemas.openxmlformats.org/drawingml/2006/table">
            <a:tbl>
              <a:tblPr/>
              <a:tblGrid>
                <a:gridCol w="1524140"/>
                <a:gridCol w="1439466"/>
                <a:gridCol w="1100768"/>
                <a:gridCol w="973756"/>
                <a:gridCol w="1587646"/>
                <a:gridCol w="1121936"/>
                <a:gridCol w="1037262"/>
              </a:tblGrid>
              <a:tr h="36114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PERIODO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SUELDO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VALOR u$S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%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</a:tr>
              <a:tr h="655402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AL 31/12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ACUMUL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AL 31/12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ACUM.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347763"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2006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925,12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3,02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140"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2007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1280,89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0,38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0,38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3,11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0,03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0,03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7763"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2008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1483,51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0,16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0,60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3,41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0,10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0,13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7763"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2009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1832,82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0,24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0,98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3,76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0,10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0,24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140"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2010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2032,05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0,11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1,20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3,94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0,05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0,30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7763"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2011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3228,05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0,59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2,49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4,26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0,08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0,41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7763"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2012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3238,00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0,00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2,50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4,88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0,14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0,61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140"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2013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6573,00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1,03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6,11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6,48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0,33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1,14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7763"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2014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9828,77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0,50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9,62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8,45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0,30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1,80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140"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2015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10958,00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0,11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10,84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12,94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0,53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3,28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7763"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2016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13150,00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0,20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13,21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15,79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0,22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4,23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140"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2017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18188,00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0,38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18,66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18,55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>
                          <a:effectLst/>
                          <a:latin typeface="Courier"/>
                        </a:rPr>
                        <a:t>0,17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 dirty="0">
                          <a:effectLst/>
                          <a:latin typeface="Courier"/>
                        </a:rPr>
                        <a:t>5,14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6704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0"/>
            <a:ext cx="8856984" cy="1412776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Ley 27430. </a:t>
            </a:r>
            <a:r>
              <a:rPr lang="es-E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 29/12/2017 </a:t>
            </a:r>
            <a:r>
              <a:rPr lang="es-E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E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Reforma Tributaria</a:t>
            </a:r>
            <a:endParaRPr lang="es-E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341438"/>
            <a:ext cx="9144000" cy="5445125"/>
          </a:xfrm>
        </p:spPr>
        <p:txBody>
          <a:bodyPr/>
          <a:lstStyle/>
          <a:p>
            <a:pPr eaLnBrk="1" hangingPunct="1">
              <a:defRPr/>
            </a:pPr>
            <a:r>
              <a:rPr lang="es-ES" sz="2400" b="1" i="1" dirty="0" smtClean="0"/>
              <a:t>Permite </a:t>
            </a:r>
            <a:r>
              <a:rPr lang="es-ES" sz="2400" b="1" i="1" dirty="0"/>
              <a:t>efectuar la revaluación contable e impositiva de ciertos bienes integrantes del activo </a:t>
            </a:r>
            <a:r>
              <a:rPr lang="es-ES" sz="2400" b="1" i="1" dirty="0" smtClean="0"/>
              <a:t>para actualizarlos.</a:t>
            </a:r>
          </a:p>
          <a:p>
            <a:pPr marL="65087" indent="0" eaLnBrk="1" hangingPunct="1">
              <a:buFont typeface="Wingdings 2" pitchFamily="18" charset="2"/>
              <a:buNone/>
              <a:defRPr/>
            </a:pPr>
            <a:endParaRPr lang="es-ES" sz="2400" b="1" i="1" dirty="0" smtClean="0"/>
          </a:p>
          <a:p>
            <a:pPr eaLnBrk="1" hangingPunct="1">
              <a:defRPr/>
            </a:pPr>
            <a:r>
              <a:rPr lang="es-ES" sz="2400" b="1" i="1" dirty="0" smtClean="0"/>
              <a:t>El revalúo </a:t>
            </a:r>
            <a:r>
              <a:rPr lang="es-ES" sz="2400" b="1" i="1" dirty="0"/>
              <a:t>tiene carácter </a:t>
            </a:r>
            <a:r>
              <a:rPr lang="es-ES" sz="2400" b="1" i="1" dirty="0" smtClean="0"/>
              <a:t>optativo </a:t>
            </a:r>
            <a:r>
              <a:rPr lang="es-ES" sz="2400" b="1" i="1" dirty="0"/>
              <a:t>y </a:t>
            </a:r>
            <a:r>
              <a:rPr lang="es-ES" sz="2400" b="1" i="1" dirty="0" smtClean="0"/>
              <a:t>de </a:t>
            </a:r>
            <a:r>
              <a:rPr lang="es-ES" sz="2400" b="1" i="1" dirty="0"/>
              <a:t>efectuar el revalúo impositivo se debe abonar un impuesto </a:t>
            </a:r>
            <a:r>
              <a:rPr lang="es-ES" sz="2400" b="1" i="1" dirty="0" smtClean="0"/>
              <a:t>especial por única vez que oscila entre </a:t>
            </a:r>
            <a:r>
              <a:rPr lang="es-ES" sz="2400" b="1" i="1" dirty="0"/>
              <a:t>el 8% y el 15%, según </a:t>
            </a:r>
            <a:r>
              <a:rPr lang="es-ES" sz="2400" b="1" i="1" dirty="0" smtClean="0"/>
              <a:t>tipo </a:t>
            </a:r>
            <a:r>
              <a:rPr lang="es-ES" sz="2400" b="1" i="1" dirty="0"/>
              <a:t>de bien a revaluar</a:t>
            </a:r>
            <a:r>
              <a:rPr lang="es-ES" sz="2400" b="1" i="1" dirty="0" smtClean="0"/>
              <a:t>.</a:t>
            </a:r>
          </a:p>
          <a:p>
            <a:pPr marL="65087" indent="0" eaLnBrk="1" hangingPunct="1">
              <a:buFont typeface="Wingdings 2" pitchFamily="18" charset="2"/>
              <a:buNone/>
              <a:defRPr/>
            </a:pPr>
            <a:endParaRPr lang="es-ES" sz="2400" b="1" i="1" dirty="0" smtClean="0"/>
          </a:p>
          <a:p>
            <a:pPr eaLnBrk="1" hangingPunct="1">
              <a:defRPr/>
            </a:pPr>
            <a:r>
              <a:rPr lang="es-ES" sz="2400" b="1" i="1" dirty="0" smtClean="0"/>
              <a:t>Ejercida la </a:t>
            </a:r>
            <a:r>
              <a:rPr lang="es-ES" sz="2400" b="1" i="1" dirty="0"/>
              <a:t>opción </a:t>
            </a:r>
            <a:r>
              <a:rPr lang="es-ES" sz="2400" b="1" i="1" dirty="0" smtClean="0"/>
              <a:t>para determinado </a:t>
            </a:r>
            <a:r>
              <a:rPr lang="es-ES" sz="2400" b="1" i="1" dirty="0"/>
              <a:t>bien, todos los </a:t>
            </a:r>
            <a:r>
              <a:rPr lang="es-ES" sz="2400" b="1" i="1" dirty="0" smtClean="0"/>
              <a:t>demás </a:t>
            </a:r>
            <a:r>
              <a:rPr lang="es-ES" sz="2400" b="1" i="1" dirty="0"/>
              <a:t>bienes de la misma categoría deben ser revaluados</a:t>
            </a:r>
            <a:r>
              <a:rPr lang="es-ES" sz="2400" b="1" i="1" dirty="0" smtClean="0"/>
              <a:t>.</a:t>
            </a:r>
          </a:p>
          <a:p>
            <a:pPr eaLnBrk="1" hangingPunct="1">
              <a:defRPr/>
            </a:pPr>
            <a:endParaRPr lang="es-ES" sz="2400" b="1" i="1" dirty="0"/>
          </a:p>
          <a:p>
            <a:pPr eaLnBrk="1" hangingPunct="1">
              <a:defRPr/>
            </a:pPr>
            <a:r>
              <a:rPr lang="es-ES" sz="2400" b="1" i="1" dirty="0" smtClean="0"/>
              <a:t>La F.A.C.P.C.E. sanciona RT 48 </a:t>
            </a:r>
            <a:r>
              <a:rPr lang="es-ES" sz="2400" b="1" i="1" dirty="0"/>
              <a:t/>
            </a:r>
            <a:br>
              <a:rPr lang="es-ES" sz="2400" b="1" i="1" dirty="0"/>
            </a:br>
            <a:endParaRPr lang="es-E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51216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s-ES" sz="3100" b="1" i="1" dirty="0"/>
              <a:t>Análisis de Estados Contables </a:t>
            </a:r>
            <a:r>
              <a:rPr lang="es-ES" sz="3100" b="1" i="1" dirty="0" smtClean="0"/>
              <a:t>Básicos</a:t>
            </a:r>
            <a:r>
              <a:rPr lang="es-ES" b="1" i="1" dirty="0" smtClean="0"/>
              <a:t/>
            </a:r>
            <a:br>
              <a:rPr lang="es-ES" b="1" i="1" dirty="0" smtClean="0"/>
            </a:br>
            <a:r>
              <a:rPr lang="es-ES" b="1" i="1" u="sng" dirty="0" smtClean="0">
                <a:effectLst/>
              </a:rPr>
              <a:t>Estado de Situación Patrimonial</a:t>
            </a:r>
            <a:r>
              <a:rPr lang="es-ES" b="1" i="1" dirty="0"/>
              <a:t/>
            </a:r>
            <a:br>
              <a:rPr lang="es-ES" b="1" i="1" dirty="0"/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052513"/>
            <a:ext cx="9144000" cy="5402262"/>
          </a:xfrm>
        </p:spPr>
        <p:txBody>
          <a:bodyPr/>
          <a:lstStyle/>
          <a:p>
            <a:pPr algn="ctr" eaLnBrk="1" hangingPunct="1">
              <a:defRPr/>
            </a:pPr>
            <a:endParaRPr lang="es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endParaRPr lang="es-ES" dirty="0"/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107950" y="1341438"/>
          <a:ext cx="8928992" cy="53285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6025"/>
                <a:gridCol w="916025"/>
                <a:gridCol w="405833"/>
                <a:gridCol w="858048"/>
                <a:gridCol w="811667"/>
                <a:gridCol w="916025"/>
                <a:gridCol w="916025"/>
                <a:gridCol w="916025"/>
                <a:gridCol w="800072"/>
                <a:gridCol w="869643"/>
                <a:gridCol w="603604"/>
              </a:tblGrid>
              <a:tr h="149899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 dirty="0">
                          <a:effectLst/>
                        </a:rPr>
                        <a:t> </a:t>
                      </a:r>
                      <a:endParaRPr lang="es-ES" sz="9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77152"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es-ES" sz="1000" u="sng" strike="noStrike">
                          <a:effectLst/>
                        </a:rPr>
                        <a:t>ESTADO DE SITUACIÓN PATRIMONIAL</a:t>
                      </a:r>
                      <a:endParaRPr lang="es-ES" sz="1000" b="1" i="0" u="sng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82763"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Por el Ejercicio Finalizado al 31 de Diciembre de 2018 comparativo con el Ejercicio Anterior cifras expresadas en Moneda Homogénea de cierre .-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>
                  <a:txBody>
                    <a:bodyPr/>
                    <a:lstStyle/>
                    <a:p>
                      <a:pPr algn="l" fontAlgn="b"/>
                      <a:r>
                        <a:rPr lang="es-ES" sz="700" u="none" strike="noStrike">
                          <a:effectLst/>
                        </a:rPr>
                        <a:t> </a:t>
                      </a:r>
                      <a:endParaRPr lang="es-ES" sz="7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ACTIVO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2018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2017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PASIVO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2018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2017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700" u="none" strike="noStrike">
                          <a:effectLst/>
                        </a:rPr>
                        <a:t> </a:t>
                      </a:r>
                      <a:endParaRPr lang="es-ES" sz="7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700" u="none" strike="noStrike">
                          <a:effectLst/>
                        </a:rPr>
                        <a:t> </a:t>
                      </a:r>
                      <a:endParaRPr lang="es-ES" sz="7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700" u="none" strike="noStrike">
                          <a:effectLst/>
                        </a:rPr>
                        <a:t> </a:t>
                      </a:r>
                      <a:endParaRPr lang="es-ES" sz="7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700" u="none" strike="noStrike">
                          <a:effectLst/>
                        </a:rPr>
                        <a:t> </a:t>
                      </a:r>
                      <a:endParaRPr lang="es-ES" sz="7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82763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sng" strike="noStrike">
                          <a:effectLst/>
                        </a:rPr>
                        <a:t>Activo Corriente</a:t>
                      </a:r>
                      <a:endParaRPr lang="es-ES" sz="900" b="0" i="0" u="sng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 dirty="0">
                          <a:effectLst/>
                        </a:rPr>
                        <a:t> </a:t>
                      </a:r>
                      <a:endParaRPr lang="es-ES" sz="9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sng" strike="noStrike">
                          <a:effectLst/>
                        </a:rPr>
                        <a:t>Pasivo Corriente</a:t>
                      </a:r>
                      <a:endParaRPr lang="es-ES" sz="900" b="0" i="0" u="sng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Caja y Bancos (Nota V - a))         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   1.305.196,11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1.933.211,34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Cuentas por Pagar (Nota V - f))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3.560.516,86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2.838.602,70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8276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Créditos por Ventas (Nota V - b))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      589.300,80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213.788,13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Deudas Bancarias (Nota V - g))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666.666,60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      984.304,13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Otros Créditos (Nota V - c))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 dirty="0">
                          <a:effectLst/>
                        </a:rPr>
                        <a:t>      302.467,40 </a:t>
                      </a:r>
                      <a:endParaRPr lang="es-ES" sz="9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917.152,98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Deudas Sociales (Nota V - h))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340.721,49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327.915,39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Inversiones (Nota V - d))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   2.449.303,45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 2.916.902,49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Cargas Fiscales (Nota V - i))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1.162.856,39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768.344,18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8276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Bienes de Cambio (Nota V - e))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   5.379.568,99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9.557.863,04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Otras Deudas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                 -  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79.557,79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Total Activo Corriente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10.025.836,75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15.538.917,97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Total Pasivo Corriente  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5.730.761,34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4.998.724,19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57090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>
                          <a:effectLst/>
                        </a:rPr>
                        <a:t> </a:t>
                      </a:r>
                      <a:endParaRPr lang="es-ES" sz="10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900" u="sng" strike="noStrike">
                          <a:effectLst/>
                        </a:rPr>
                        <a:t>Activo No Corriente</a:t>
                      </a:r>
                      <a:endParaRPr lang="es-ES" sz="900" b="0" i="0" u="sng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900" u="sng" strike="noStrike">
                          <a:effectLst/>
                        </a:rPr>
                        <a:t>Pasivo No Corriente</a:t>
                      </a:r>
                      <a:endParaRPr lang="es-ES" sz="900" b="0" i="0" u="sng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Bienes de Uso (Nota I - a) y Anexo A)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 20.551.032,14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22.616.602,71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Deudas Bancarias (Nota V - g))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500.000,15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   1.722.531,71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82763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Bienes Intangibles (Nota V - l) y Anexo B)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       11.559,78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                 -  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Otras Deudas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                 -  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5.261.668,78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Previsiones (Nota V - j))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425.086,89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55.276,56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Total Activo No Corriente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20.562.591,92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22.616.602,71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Total Pasivo No Corriente   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925.087,04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7.039.477,05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Total Pasivo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6.655.848,38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12.038.201,24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82763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Patrimonio Neto (según Estado correspondiente)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23.932.580,29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26.117.319,44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Total Activo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30.588.428,67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38.155.520,68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Total Pasivo + Patrimonio Neto 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30.588.428,67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38.155.520,68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ES" sz="700" u="none" strike="noStrike">
                          <a:effectLst/>
                        </a:rPr>
                        <a:t>DICTAMEN PROFESIONAL POR SEPARADO</a:t>
                      </a:r>
                      <a:endParaRPr lang="es-ES" sz="7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49899">
                <a:tc>
                  <a:txBody>
                    <a:bodyPr/>
                    <a:lstStyle/>
                    <a:p>
                      <a:pPr algn="l" fontAlgn="b"/>
                      <a:r>
                        <a:rPr lang="es-ES" sz="700" u="none" strike="noStrike">
                          <a:effectLst/>
                        </a:rPr>
                        <a:t> </a:t>
                      </a:r>
                      <a:endParaRPr lang="es-ES" sz="7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 dirty="0">
                          <a:effectLst/>
                        </a:rPr>
                        <a:t> </a:t>
                      </a:r>
                      <a:endParaRPr lang="es-ES" sz="9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279928" cy="2940744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s-AR" sz="48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/>
              </a:rPr>
              <a:t>AJUSTE POR INFLACION</a:t>
            </a:r>
            <a:br>
              <a:rPr lang="es-AR" sz="48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/>
              </a:rPr>
            </a:br>
            <a:r>
              <a:rPr lang="es-AR" sz="36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/>
              </a:rPr>
              <a:t>Reexpresión de estados contables en moneda homogénea.</a:t>
            </a:r>
            <a:endParaRPr lang="es-AR" sz="3600" b="1" i="1" dirty="0">
              <a:solidFill>
                <a:schemeClr val="accent1">
                  <a:tint val="83000"/>
                  <a:satMod val="150000"/>
                </a:schemeClr>
              </a:solidFill>
              <a:effectLst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467544" y="4005064"/>
            <a:ext cx="8280920" cy="2448272"/>
          </a:xfrm>
        </p:spPr>
        <p:txBody>
          <a:bodyPr>
            <a:normAutofit fontScale="92500" lnSpcReduction="10000"/>
          </a:bodyPr>
          <a:lstStyle/>
          <a:p>
            <a:pPr marL="457200" indent="-4572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A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RESOLUCION TECNICA N°6</a:t>
            </a:r>
          </a:p>
          <a:p>
            <a:pPr marL="457200" indent="-4572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A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RESOLUCION JG FACPCE 539/18</a:t>
            </a:r>
          </a:p>
          <a:p>
            <a:pPr marL="457200" indent="-4572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A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Introdujo cambios</a:t>
            </a:r>
          </a:p>
          <a:p>
            <a:pPr marL="457200" indent="-4572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AR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AR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A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s-AR" b="1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/>
              </a:rPr>
              <a:t>Clasificación de las cuentas monetarias y no monetarias</a:t>
            </a:r>
            <a:endParaRPr lang="es-AR" b="1" dirty="0">
              <a:solidFill>
                <a:schemeClr val="accent1">
                  <a:tint val="83000"/>
                  <a:satMod val="150000"/>
                </a:schemeClr>
              </a:solidFill>
              <a:effectLst/>
            </a:endParaRPr>
          </a:p>
        </p:txBody>
      </p:sp>
      <p:sp>
        <p:nvSpPr>
          <p:cNvPr id="32770" name="2 Marcador de contenido"/>
          <p:cNvSpPr>
            <a:spLocks noGrp="1"/>
          </p:cNvSpPr>
          <p:nvPr>
            <p:ph idx="1"/>
          </p:nvPr>
        </p:nvSpPr>
        <p:spPr>
          <a:xfrm>
            <a:off x="0" y="1844675"/>
            <a:ext cx="9144000" cy="5013325"/>
          </a:xfrm>
        </p:spPr>
        <p:txBody>
          <a:bodyPr/>
          <a:lstStyle/>
          <a:p>
            <a:pPr eaLnBrk="1" hangingPunct="1"/>
            <a:r>
              <a:rPr lang="es-AR" smtClean="0"/>
              <a:t>La ley detrae del Activo Total a Activos que por su naturaleza no corresponde darles la protección del A X I</a:t>
            </a:r>
          </a:p>
          <a:p>
            <a:pPr eaLnBrk="1" hangingPunct="1"/>
            <a:r>
              <a:rPr lang="es-AR" smtClean="0"/>
              <a:t>A través de la anticuación de las cuentas no monetarias se llega al ajuste por inflación (pérdida o ganancia del ejercicio)</a:t>
            </a:r>
          </a:p>
          <a:p>
            <a:pPr eaLnBrk="1" hangingPunct="1"/>
            <a:r>
              <a:rPr lang="es-AR" smtClean="0"/>
              <a:t>Se evidencia un Resultado por Exposición al Cambio en el Poder Adquisitivo de la Moneda (RECPAM/REI)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267494"/>
            <a:ext cx="8208912" cy="3161506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s-AR" b="1" i="1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/>
              </a:rPr>
              <a:t>ACTIVOS MONETARIOS Y NO MONETARIOS</a:t>
            </a:r>
            <a:endParaRPr lang="es-AR" b="1" i="1" dirty="0">
              <a:solidFill>
                <a:schemeClr val="accent1">
                  <a:tint val="83000"/>
                  <a:satMod val="150000"/>
                </a:schemeClr>
              </a:solidFill>
              <a:effectLst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4213" y="3789363"/>
            <a:ext cx="8064500" cy="1800225"/>
          </a:xfrm>
        </p:spPr>
        <p:txBody>
          <a:bodyPr>
            <a:normAutofit/>
          </a:bodyPr>
          <a:lstStyle/>
          <a:p>
            <a:pPr marL="448056" indent="-384048" algn="ctr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s-A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(ACTIVOS COMPUTABLES Y NO COMPUTABLES)</a:t>
            </a:r>
            <a:endParaRPr lang="es-AR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950" y="115888"/>
            <a:ext cx="8928100" cy="6553200"/>
          </a:xfrm>
        </p:spPr>
        <p:txBody>
          <a:bodyPr>
            <a:normAutofit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es-AR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s-A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Cuentas Monetarias</a:t>
            </a:r>
            <a:r>
              <a:rPr lang="es-AR" dirty="0" smtClean="0"/>
              <a:t>: el dinero existente y los que representan cuentas a recibir o a pagar</a:t>
            </a:r>
          </a:p>
          <a:p>
            <a:pPr marL="1065276" lvl="2" indent="-342900" eaLnBrk="1" fontAlgn="auto" hangingPunct="1">
              <a:spcAft>
                <a:spcPts val="0"/>
              </a:spcAft>
              <a:buFont typeface="Wingdings 2"/>
              <a:buChar char=""/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Partidas que se expresarán en moneda de cierre</a:t>
            </a:r>
          </a:p>
          <a:p>
            <a:pPr marL="1065276" lvl="2" indent="-342900" eaLnBrk="1" fontAlgn="auto" hangingPunct="1">
              <a:spcAft>
                <a:spcPts val="0"/>
              </a:spcAft>
              <a:buFont typeface="Wingdings 2"/>
              <a:buChar char=""/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Se deben diferenciar las que tienen o no cláusula con o sin interés y/o cláusulas de ajuste</a:t>
            </a:r>
          </a:p>
          <a:p>
            <a:pPr marL="1065276" lvl="2" indent="-342900" eaLnBrk="1" fontAlgn="auto" hangingPunct="1">
              <a:spcAft>
                <a:spcPts val="0"/>
              </a:spcAft>
              <a:buFont typeface="Wingdings 2"/>
              <a:buChar char=""/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Partidas no monetarias, medidas sobre la base de algún valor corriente</a:t>
            </a:r>
          </a:p>
          <a:p>
            <a:pPr marL="722376" lvl="2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es-AR" dirty="0" smtClean="0"/>
          </a:p>
          <a:p>
            <a:pPr marL="406908" indent="-34290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s-A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Partidas no monetarias</a:t>
            </a:r>
            <a:r>
              <a:rPr lang="es-AR" dirty="0" smtClean="0"/>
              <a:t>: medidas sobre la base de algún costo histórico o algún valor corriente no determinado a valores corrientes.</a:t>
            </a: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267494"/>
            <a:ext cx="8928992" cy="5249738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s-AR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es-AR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es-AR" sz="6600" b="1" i="1" u="sng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Cuentas </a:t>
            </a:r>
            <a:br>
              <a:rPr lang="es-AR" sz="6600" b="1" i="1" u="sng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AR" sz="6600" b="1" i="1" u="sng" dirty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AR" sz="6600" b="1" i="1" u="sng" dirty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AR" sz="6600" b="1" i="1" u="sng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monetarias</a:t>
            </a:r>
            <a:br>
              <a:rPr lang="es-AR" sz="6600" b="1" i="1" u="sng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s-AR" sz="6600" b="1" i="1" u="sng" dirty="0"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s-AR" sz="48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/>
              </a:rPr>
              <a:t>Disponibilidades </a:t>
            </a:r>
            <a:endParaRPr lang="es-AR" sz="4800" b="1" i="1" dirty="0">
              <a:solidFill>
                <a:schemeClr val="accent1">
                  <a:tint val="83000"/>
                  <a:satMod val="150000"/>
                </a:schemeClr>
              </a:solidFill>
              <a:effectLst/>
            </a:endParaRPr>
          </a:p>
        </p:txBody>
      </p:sp>
      <p:sp>
        <p:nvSpPr>
          <p:cNvPr id="36866" name="2 Marcador de contenido"/>
          <p:cNvSpPr>
            <a:spLocks noGrp="1"/>
          </p:cNvSpPr>
          <p:nvPr>
            <p:ph idx="1"/>
          </p:nvPr>
        </p:nvSpPr>
        <p:spPr>
          <a:xfrm>
            <a:off x="179388" y="1557338"/>
            <a:ext cx="8856662" cy="4897437"/>
          </a:xfrm>
        </p:spPr>
        <p:txBody>
          <a:bodyPr/>
          <a:lstStyle/>
          <a:p>
            <a:pPr eaLnBrk="1" hangingPunct="1"/>
            <a:r>
              <a:rPr lang="es-AR" sz="4000" smtClean="0"/>
              <a:t>Son cuentas monetarias y se exponen al valor nominal</a:t>
            </a:r>
          </a:p>
          <a:p>
            <a:pPr eaLnBrk="1" hangingPunct="1"/>
            <a:r>
              <a:rPr lang="es-AR" smtClean="0"/>
              <a:t>Excepciones:</a:t>
            </a:r>
          </a:p>
          <a:p>
            <a:pPr lvl="1" eaLnBrk="1" hangingPunct="1"/>
            <a:r>
              <a:rPr lang="es-AR" smtClean="0"/>
              <a:t>Ubicadas en el exterior</a:t>
            </a:r>
          </a:p>
          <a:p>
            <a:pPr lvl="1" eaLnBrk="1" hangingPunct="1"/>
            <a:r>
              <a:rPr lang="es-AR" smtClean="0"/>
              <a:t>Depósitos en moneda extranjera y moneda extranjera: según el último valor de cotización tipo comprador ( el más bajo)a la fecha de cierre del ejercicio</a:t>
            </a:r>
          </a:p>
          <a:p>
            <a:pPr lvl="1" eaLnBrk="1" hangingPunct="1"/>
            <a:endParaRPr lang="es-AR" smtClean="0"/>
          </a:p>
          <a:p>
            <a:pPr lvl="1" eaLnBrk="1" hangingPunct="1"/>
            <a:endParaRPr lang="es-AR" smtClean="0"/>
          </a:p>
          <a:p>
            <a:pPr eaLnBrk="1" hangingPunct="1"/>
            <a:endParaRPr lang="es-AR" smtClean="0"/>
          </a:p>
          <a:p>
            <a:pPr lvl="1" eaLnBrk="1" hangingPunct="1"/>
            <a:endParaRPr lang="es-AR" smtClean="0"/>
          </a:p>
          <a:p>
            <a:pPr eaLnBrk="1" hangingPunct="1"/>
            <a:endParaRPr lang="es-A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s-AR" sz="4800" b="1" i="1" u="sng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Créditos</a:t>
            </a:r>
            <a:endParaRPr lang="es-AR" sz="4800" b="1" i="1" u="sng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-107950" y="1196975"/>
            <a:ext cx="9144000" cy="5545138"/>
          </a:xfrm>
        </p:spPr>
        <p:txBody>
          <a:bodyPr>
            <a:normAutofit lnSpcReduction="10000"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s-AR" dirty="0" smtClean="0"/>
              <a:t>Son </a:t>
            </a:r>
            <a:r>
              <a:rPr lang="es-AR" u="sng" dirty="0" smtClean="0"/>
              <a:t>monetarios: </a:t>
            </a:r>
            <a:r>
              <a:rPr lang="es-AR" dirty="0" smtClean="0"/>
              <a:t>valor nominal, morosos o en gestión judicial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s-AR" dirty="0" smtClean="0"/>
              <a:t>Excepciones:</a:t>
            </a:r>
          </a:p>
          <a:p>
            <a:pPr marL="822960" lvl="1" eaLnBrk="1" fontAlgn="auto" hangingPunct="1">
              <a:spcAft>
                <a:spcPts val="0"/>
              </a:spcAft>
              <a:buFont typeface="Verdana"/>
              <a:buChar char="›"/>
              <a:defRPr/>
            </a:pPr>
            <a:r>
              <a:rPr lang="es-AR" dirty="0" smtClean="0"/>
              <a:t>Créditos en moneda extranjera: valor de cotización tipo comprador del BNA al cierre</a:t>
            </a:r>
          </a:p>
          <a:p>
            <a:pPr marL="822960" lvl="1" eaLnBrk="1" fontAlgn="auto" hangingPunct="1">
              <a:spcAft>
                <a:spcPts val="0"/>
              </a:spcAft>
              <a:buFont typeface="Verdana"/>
              <a:buChar char="›"/>
              <a:defRPr/>
            </a:pPr>
            <a:r>
              <a:rPr lang="es-AR" dirty="0" smtClean="0"/>
              <a:t>Aportes y anticipos efectuados a cuenta de futuras integraciones de capital, debidamente documentados salvo que devenguen intereses similares a las pactadas entre partes independientes </a:t>
            </a:r>
          </a:p>
          <a:p>
            <a:pPr marL="822960" lvl="1" eaLnBrk="1" fontAlgn="auto" hangingPunct="1">
              <a:spcAft>
                <a:spcPts val="0"/>
              </a:spcAft>
              <a:buFont typeface="Verdana"/>
              <a:buChar char="›"/>
              <a:defRPr/>
            </a:pPr>
            <a:r>
              <a:rPr lang="es-AR" dirty="0" smtClean="0"/>
              <a:t>Créditos que devengan intereses o actualizaciones valor de fecha de cierre mas intereses devengados</a:t>
            </a:r>
          </a:p>
          <a:p>
            <a:pPr marL="822960" lvl="1" eaLnBrk="1" fontAlgn="auto" hangingPunct="1">
              <a:spcAft>
                <a:spcPts val="0"/>
              </a:spcAft>
              <a:buFont typeface="Verdana"/>
              <a:buChar char="›"/>
              <a:defRPr/>
            </a:pP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2 Marcador de contenido"/>
          <p:cNvSpPr>
            <a:spLocks noGrp="1"/>
          </p:cNvSpPr>
          <p:nvPr>
            <p:ph idx="1"/>
          </p:nvPr>
        </p:nvSpPr>
        <p:spPr>
          <a:xfrm>
            <a:off x="0" y="1052513"/>
            <a:ext cx="9144000" cy="5805487"/>
          </a:xfrm>
        </p:spPr>
        <p:txBody>
          <a:bodyPr/>
          <a:lstStyle/>
          <a:p>
            <a:pPr eaLnBrk="1" hangingPunct="1"/>
            <a:r>
              <a:rPr lang="es-AR" smtClean="0"/>
              <a:t>Anticipos que fijan precios</a:t>
            </a:r>
          </a:p>
          <a:p>
            <a:pPr eaLnBrk="1" hangingPunct="1"/>
            <a:r>
              <a:rPr lang="es-AR" smtClean="0"/>
              <a:t>Anticipos a empleados</a:t>
            </a:r>
          </a:p>
          <a:p>
            <a:pPr eaLnBrk="1" hangingPunct="1"/>
            <a:r>
              <a:rPr lang="es-AR" smtClean="0"/>
              <a:t>Saldo a favor de los fiscos</a:t>
            </a:r>
          </a:p>
          <a:p>
            <a:pPr eaLnBrk="1" hangingPunct="1"/>
            <a:r>
              <a:rPr lang="es-AR" smtClean="0"/>
              <a:t>Anticipos de impuestos</a:t>
            </a:r>
          </a:p>
          <a:p>
            <a:pPr eaLnBrk="1" hangingPunct="1"/>
            <a:r>
              <a:rPr lang="es-AR" smtClean="0"/>
              <a:t>Retenciones, percepciones y otros créditos a cuenta de futuros impuestos.</a:t>
            </a:r>
          </a:p>
          <a:p>
            <a:pPr eaLnBrk="1" hangingPunct="1"/>
            <a:r>
              <a:rPr lang="es-AR" smtClean="0"/>
              <a:t>Préstamos financieros sin cobertura</a:t>
            </a:r>
          </a:p>
          <a:p>
            <a:pPr eaLnBrk="1" hangingPunct="1"/>
            <a:r>
              <a:rPr lang="es-AR" smtClean="0"/>
              <a:t>Sueldos a pagar</a:t>
            </a:r>
          </a:p>
          <a:p>
            <a:pPr eaLnBrk="1" hangingPunct="1"/>
            <a:r>
              <a:rPr lang="es-AR" smtClean="0"/>
              <a:t>Deudas fiscales  (mismas consideraciones que créditos)</a:t>
            </a:r>
          </a:p>
          <a:p>
            <a:pPr eaLnBrk="1" hangingPunct="1"/>
            <a:endParaRPr lang="es-AR" smtClean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576064"/>
          </a:xfrm>
        </p:spPr>
        <p:txBody>
          <a:bodyPr>
            <a:normAutofit fontScale="90000"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s-AR" b="1" i="1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/>
              </a:rPr>
              <a:t>Otras cuentas monetarias</a:t>
            </a:r>
            <a:endParaRPr lang="es-AR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0" y="267494"/>
            <a:ext cx="9036496" cy="6401866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s-AR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es-AR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es-AR" sz="7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Cuentas  </a:t>
            </a:r>
            <a:br>
              <a:rPr lang="es-AR" sz="7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es-AR" sz="7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no </a:t>
            </a:r>
            <a:br>
              <a:rPr lang="es-AR" sz="7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es-AR" sz="7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monetarias</a:t>
            </a:r>
            <a:br>
              <a:rPr lang="es-AR" sz="72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endParaRPr lang="es-AR" sz="7200" b="1" i="1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2 Marcador de contenido"/>
          <p:cNvSpPr>
            <a:spLocks noGrp="1"/>
          </p:cNvSpPr>
          <p:nvPr>
            <p:ph idx="1"/>
          </p:nvPr>
        </p:nvSpPr>
        <p:spPr>
          <a:xfrm>
            <a:off x="0" y="188913"/>
            <a:ext cx="9036050" cy="6669087"/>
          </a:xfrm>
        </p:spPr>
        <p:txBody>
          <a:bodyPr/>
          <a:lstStyle/>
          <a:p>
            <a:pPr eaLnBrk="1" hangingPunct="1"/>
            <a:r>
              <a:rPr lang="es-AR" b="1" smtClean="0"/>
              <a:t>Deudores por ventas con cobertura</a:t>
            </a:r>
          </a:p>
          <a:p>
            <a:pPr eaLnBrk="1" hangingPunct="1"/>
            <a:r>
              <a:rPr lang="es-AR" b="1" smtClean="0"/>
              <a:t>Activos por impuestos diferidos</a:t>
            </a:r>
          </a:p>
          <a:p>
            <a:pPr lvl="1" eaLnBrk="1" hangingPunct="1"/>
            <a:r>
              <a:rPr lang="es-AR" smtClean="0"/>
              <a:t>El importe reexpresado surgirá de la comparación de las medidas contables reexpresadas contra las bases impositivas (también reexpresadas en su caso)</a:t>
            </a:r>
          </a:p>
          <a:p>
            <a:pPr eaLnBrk="1" hangingPunct="1"/>
            <a:r>
              <a:rPr lang="es-AR" b="1" smtClean="0"/>
              <a:t>Bienes de cambio</a:t>
            </a:r>
          </a:p>
          <a:p>
            <a:pPr lvl="1" eaLnBrk="1" hangingPunct="1"/>
            <a:r>
              <a:rPr lang="es-AR" smtClean="0"/>
              <a:t>Productos terminados</a:t>
            </a:r>
          </a:p>
          <a:p>
            <a:pPr lvl="1" eaLnBrk="1" hangingPunct="1"/>
            <a:r>
              <a:rPr lang="es-AR" smtClean="0"/>
              <a:t>Productos en proceso</a:t>
            </a:r>
          </a:p>
          <a:p>
            <a:pPr lvl="1" eaLnBrk="1" hangingPunct="1"/>
            <a:r>
              <a:rPr lang="es-AR" smtClean="0"/>
              <a:t>Materias Primas</a:t>
            </a:r>
          </a:p>
          <a:p>
            <a:pPr lvl="1" eaLnBrk="1" hangingPunct="1"/>
            <a:r>
              <a:rPr lang="es-AR" smtClean="0"/>
              <a:t>Insumos</a:t>
            </a:r>
          </a:p>
          <a:p>
            <a:pPr lvl="1" eaLnBrk="1" hangingPunct="1"/>
            <a:r>
              <a:rPr lang="es-AR" smtClean="0"/>
              <a:t>Mercaderías en tránsito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1224136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s-ES" sz="4400" b="1" i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effectLst/>
              </a:rPr>
              <a:t>Estado de Situación </a:t>
            </a:r>
            <a:r>
              <a:rPr lang="es-ES" sz="4400" b="1" i="1" u="sng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  <a:effectLst/>
              </a:rPr>
              <a:t>Patrimonial</a:t>
            </a:r>
            <a:r>
              <a:rPr lang="es-ES" sz="3800" b="1" i="1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</a:rPr>
              <a:t/>
            </a:r>
            <a:br>
              <a:rPr lang="es-ES" sz="3800" b="1" i="1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</a:rPr>
            </a:br>
            <a:r>
              <a:rPr lang="es-ES" sz="3800" b="1" i="1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</a:rPr>
              <a:t>Consideraciones a tener en cuenta: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341438"/>
            <a:ext cx="9144000" cy="5516562"/>
          </a:xfrm>
        </p:spPr>
        <p:txBody>
          <a:bodyPr/>
          <a:lstStyle/>
          <a:p>
            <a:pPr marL="65087" indent="0" eaLnBrk="1" hangingPunct="1">
              <a:buFont typeface="Wingdings 2" pitchFamily="18" charset="2"/>
              <a:buNone/>
              <a:defRPr/>
            </a:pPr>
            <a:r>
              <a:rPr lang="es-ES" sz="2800" dirty="0" smtClean="0"/>
              <a:t>Cada cuenta tiene una referencia en</a:t>
            </a:r>
            <a:r>
              <a:rPr lang="es-ES" dirty="0" smtClean="0"/>
              <a:t>:</a:t>
            </a:r>
          </a:p>
          <a:p>
            <a:pPr eaLnBrk="1" hangingPunct="1">
              <a:defRPr/>
            </a:pPr>
            <a:r>
              <a:rPr lang="es-E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Nota</a:t>
            </a:r>
            <a:r>
              <a:rPr lang="es-ES" dirty="0" smtClean="0"/>
              <a:t>:</a:t>
            </a:r>
          </a:p>
          <a:p>
            <a:pPr lvl="1" eaLnBrk="1" hangingPunct="1">
              <a:defRPr/>
            </a:pPr>
            <a:r>
              <a:rPr lang="es-ES" dirty="0" smtClean="0"/>
              <a:t> abre el saldo que la compone</a:t>
            </a:r>
          </a:p>
          <a:p>
            <a:pPr lvl="1" eaLnBrk="1" hangingPunct="1">
              <a:defRPr/>
            </a:pPr>
            <a:r>
              <a:rPr lang="es-ES" dirty="0" smtClean="0"/>
              <a:t>según la partida, informa sobre los criterios de valuación y/o exposición.</a:t>
            </a:r>
          </a:p>
          <a:p>
            <a:pPr eaLnBrk="1" hangingPunct="1">
              <a:defRPr/>
            </a:pP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ANEXO</a:t>
            </a:r>
            <a:r>
              <a:rPr lang="es-ES" dirty="0" smtClean="0"/>
              <a:t>: que da la apertura de los movimientos  y la información necesaria</a:t>
            </a:r>
          </a:p>
          <a:p>
            <a:pPr lvl="1" eaLnBrk="1" hangingPunct="1">
              <a:defRPr/>
            </a:pPr>
            <a:r>
              <a:rPr lang="es-ES" sz="2400" dirty="0" smtClean="0"/>
              <a:t>Bienes de Uso</a:t>
            </a:r>
          </a:p>
          <a:p>
            <a:pPr lvl="1" eaLnBrk="1" hangingPunct="1">
              <a:defRPr/>
            </a:pPr>
            <a:r>
              <a:rPr lang="es-ES" sz="2400" dirty="0" smtClean="0"/>
              <a:t>Bienes de Cambio</a:t>
            </a:r>
          </a:p>
          <a:p>
            <a:pPr lvl="1" eaLnBrk="1" hangingPunct="1">
              <a:defRPr/>
            </a:pPr>
            <a:r>
              <a:rPr lang="es-ES" sz="2400" dirty="0" smtClean="0"/>
              <a:t>Bienes Intangibles</a:t>
            </a:r>
          </a:p>
          <a:p>
            <a:pPr lvl="1" eaLnBrk="1" hangingPunct="1">
              <a:defRPr/>
            </a:pPr>
            <a:r>
              <a:rPr lang="es-ES" sz="2400" dirty="0" smtClean="0"/>
              <a:t>Moneda Extranjera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2 Marcador de contenido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defRPr/>
            </a:pPr>
            <a:r>
              <a:rPr lang="es-AR" b="1" dirty="0" smtClean="0"/>
              <a:t>Bienes de uso: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Rodados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Muebles y Útiles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Maquinarias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Instalaciones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Terrenos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Edificios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Herramientas</a:t>
            </a:r>
          </a:p>
          <a:p>
            <a:pPr eaLnBrk="1" hangingPunct="1">
              <a:defRPr/>
            </a:pPr>
            <a:r>
              <a:rPr lang="es-AR" b="1" dirty="0" smtClean="0"/>
              <a:t>Propiedades de Inversión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Incluyen terrenos, edificios y otras construcciones</a:t>
            </a:r>
          </a:p>
          <a:p>
            <a:pPr eaLnBrk="1" hangingPunct="1">
              <a:defRPr/>
            </a:pPr>
            <a:r>
              <a:rPr lang="es-AR" b="1" dirty="0" smtClean="0"/>
              <a:t>Otros activos no corrientes mantenidos a la venta (básicamente incluye a los Bienes de Uso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2 Marcador de contenido"/>
          <p:cNvSpPr>
            <a:spLocks noGrp="1"/>
          </p:cNvSpPr>
          <p:nvPr>
            <p:ph idx="1"/>
          </p:nvPr>
        </p:nvSpPr>
        <p:spPr>
          <a:xfrm>
            <a:off x="107950" y="34925"/>
            <a:ext cx="8928100" cy="6959600"/>
          </a:xfrm>
        </p:spPr>
        <p:txBody>
          <a:bodyPr/>
          <a:lstStyle/>
          <a:p>
            <a:pPr eaLnBrk="1" hangingPunct="1">
              <a:defRPr/>
            </a:pPr>
            <a:r>
              <a:rPr lang="es-AR" b="1" dirty="0" smtClean="0"/>
              <a:t>Bienes Intangibles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Software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Patentes 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Marcas</a:t>
            </a:r>
          </a:p>
          <a:p>
            <a:pPr eaLnBrk="1" hangingPunct="1">
              <a:defRPr/>
            </a:pPr>
            <a:r>
              <a:rPr lang="es-AR" b="1" dirty="0" smtClean="0"/>
              <a:t>Amortizaciones acumuladas</a:t>
            </a:r>
          </a:p>
          <a:p>
            <a:pPr lvl="1" eaLnBrk="1" hangingPunct="1">
              <a:defRPr/>
            </a:pPr>
            <a:r>
              <a:rPr lang="es-AR" dirty="0" smtClean="0"/>
              <a:t>Para las partidas de Bienes de Uso, propiedades de inversión u otros activos mantenidos para la venta medidos a su costo.</a:t>
            </a:r>
          </a:p>
          <a:p>
            <a:pPr eaLnBrk="1" hangingPunct="1">
              <a:defRPr/>
            </a:pPr>
            <a:r>
              <a:rPr lang="es-AR" b="1" dirty="0" smtClean="0"/>
              <a:t>Capital + Ajuste de Capital</a:t>
            </a:r>
          </a:p>
          <a:p>
            <a:pPr lvl="1" eaLnBrk="1" hangingPunct="1">
              <a:defRPr/>
            </a:pPr>
            <a:r>
              <a:rPr lang="es-AR" dirty="0" smtClean="0"/>
              <a:t>Importante: por normas legales el ajuste de capital debe ir en cuenta separada. Puede incluir también al capital a emitir, en circulación y a las acciones en cartera,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2 Marcador de contenido"/>
          <p:cNvSpPr>
            <a:spLocks noGrp="1"/>
          </p:cNvSpPr>
          <p:nvPr>
            <p:ph idx="1"/>
          </p:nvPr>
        </p:nvSpPr>
        <p:spPr>
          <a:xfrm>
            <a:off x="107950" y="188913"/>
            <a:ext cx="8856663" cy="6740525"/>
          </a:xfrm>
        </p:spPr>
        <p:txBody>
          <a:bodyPr/>
          <a:lstStyle/>
          <a:p>
            <a:pPr eaLnBrk="1" hangingPunct="1">
              <a:defRPr/>
            </a:pPr>
            <a:r>
              <a:rPr lang="es-AR" b="1" dirty="0" smtClean="0"/>
              <a:t>Ganancias reservadas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Reserva Legal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Reserva Estatutaria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Reserva Facultativas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Otras reservas</a:t>
            </a:r>
          </a:p>
          <a:p>
            <a:pPr eaLnBrk="1" hangingPunct="1">
              <a:defRPr/>
            </a:pPr>
            <a:r>
              <a:rPr lang="es-AR" b="1" dirty="0" smtClean="0"/>
              <a:t>Resultados Acumulados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Resultados del Ejercicio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Resultados Acumulados de Ejercicios Anteriores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Ajuste de Resultados de Ejercicios Anteriores.</a:t>
            </a:r>
          </a:p>
          <a:p>
            <a:pPr eaLnBrk="1" hangingPunct="1">
              <a:defRPr/>
            </a:pPr>
            <a:r>
              <a:rPr lang="es-AR" b="1" dirty="0" smtClean="0"/>
              <a:t>Resultados diferidos (saldo de revaluación de Bienes de Uso)</a:t>
            </a:r>
          </a:p>
          <a:p>
            <a:pPr eaLnBrk="1" hangingPunct="1">
              <a:defRPr/>
            </a:pPr>
            <a:endParaRPr lang="es-AR" b="1" dirty="0" smtClean="0"/>
          </a:p>
          <a:p>
            <a:pPr lvl="1" eaLnBrk="1" hangingPunct="1">
              <a:defRPr/>
            </a:pPr>
            <a:endParaRPr lang="es-AR" dirty="0" smtClean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001000" cy="764704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s-AR" b="1" i="1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/>
              </a:rPr>
              <a:t>Cuenta de Resultados</a:t>
            </a:r>
            <a:endParaRPr lang="es-AR" b="1" i="1" dirty="0">
              <a:solidFill>
                <a:schemeClr val="accent1">
                  <a:tint val="83000"/>
                  <a:satMod val="150000"/>
                </a:schemeClr>
              </a:solidFill>
              <a:effectLst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6165850"/>
          </a:xfrm>
        </p:spPr>
        <p:txBody>
          <a:bodyPr>
            <a:normAutofit fontScale="92500"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s-AR" b="1" dirty="0" smtClean="0"/>
              <a:t>Ventas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s-AR" b="1" dirty="0" smtClean="0"/>
              <a:t>Costo de Ventas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s-AR" b="1" dirty="0" smtClean="0"/>
              <a:t>Gastos de Comercialización, Administración, Impuestos y Tasas</a:t>
            </a:r>
          </a:p>
          <a:p>
            <a:pPr marL="822960" lvl="1" eaLnBrk="1" fontAlgn="auto" hangingPunct="1">
              <a:spcAft>
                <a:spcPts val="0"/>
              </a:spcAft>
              <a:buFont typeface="Verdana"/>
              <a:buChar char="›"/>
              <a:defRPr/>
            </a:pPr>
            <a:r>
              <a:rPr lang="es-AR" dirty="0" smtClean="0"/>
              <a:t>Incluyen las partidas del Anexo o cuadros de gastos por esta naturaleza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s-AR" b="1" dirty="0" smtClean="0"/>
              <a:t>Resultados financieros y por tenencia.</a:t>
            </a:r>
          </a:p>
          <a:p>
            <a:pPr marL="822960" lvl="1" eaLnBrk="1" fontAlgn="auto" hangingPunct="1">
              <a:spcAft>
                <a:spcPts val="0"/>
              </a:spcAft>
              <a:buFont typeface="Verdana"/>
              <a:buChar char="›"/>
              <a:defRPr/>
            </a:pPr>
            <a:r>
              <a:rPr lang="es-AR" dirty="0" smtClean="0"/>
              <a:t>Resultados por tenencia</a:t>
            </a:r>
          </a:p>
          <a:p>
            <a:pPr marL="822960" lvl="1" eaLnBrk="1" fontAlgn="auto" hangingPunct="1">
              <a:spcAft>
                <a:spcPts val="0"/>
              </a:spcAft>
              <a:buFont typeface="Verdana"/>
              <a:buChar char="›"/>
              <a:defRPr/>
            </a:pPr>
            <a:r>
              <a:rPr lang="es-AR" dirty="0" smtClean="0"/>
              <a:t>Resultados por cambios en la valuación de activos</a:t>
            </a:r>
          </a:p>
          <a:p>
            <a:pPr marL="822960" lvl="1" eaLnBrk="1" fontAlgn="auto" hangingPunct="1">
              <a:spcAft>
                <a:spcPts val="0"/>
              </a:spcAft>
              <a:buFont typeface="Verdana"/>
              <a:buChar char="›"/>
              <a:defRPr/>
            </a:pPr>
            <a:r>
              <a:rPr lang="es-AR" dirty="0" smtClean="0"/>
              <a:t>Diferencias de cambio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s-AR" b="1" dirty="0" smtClean="0"/>
              <a:t>Otros ingresos y egresos: incluye ventas de bienes de uso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s-AR" b="1" dirty="0" smtClean="0"/>
              <a:t>Impuesto a las ganancias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es-AR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es-AR" b="1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980728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s-AR" b="1" i="1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/>
              </a:rPr>
              <a:t>Bienes de Uso</a:t>
            </a:r>
            <a:endParaRPr lang="es-AR" b="1" i="1" dirty="0">
              <a:solidFill>
                <a:schemeClr val="accent1">
                  <a:tint val="83000"/>
                  <a:satMod val="150000"/>
                </a:schemeClr>
              </a:solidFill>
              <a:effectLst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981075"/>
            <a:ext cx="9144000" cy="5688013"/>
          </a:xfrm>
        </p:spPr>
        <p:txBody>
          <a:bodyPr>
            <a:normAutofit lnSpcReduction="10000"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s-AR" dirty="0" smtClean="0"/>
              <a:t>Realizar la apertura de cada uno de los saldos de los componentes de los bienes de uso (Anexo Bienes de Uso del Balance) para </a:t>
            </a:r>
            <a:r>
              <a:rPr lang="es-AR" dirty="0" err="1" smtClean="0"/>
              <a:t>reexpresar</a:t>
            </a:r>
            <a:r>
              <a:rPr lang="es-AR" dirty="0" smtClean="0"/>
              <a:t> desde fecha de origen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s-AR" dirty="0" smtClean="0"/>
              <a:t>Anticipos para compra de Bienes de Uso</a:t>
            </a:r>
          </a:p>
          <a:p>
            <a:pPr marL="822960" lvl="1" eaLnBrk="1" fontAlgn="auto" hangingPunct="1">
              <a:spcAft>
                <a:spcPts val="0"/>
              </a:spcAft>
              <a:buFont typeface="Verdana"/>
              <a:buChar char="›"/>
              <a:defRPr/>
            </a:pPr>
            <a:r>
              <a:rPr lang="es-AR" dirty="0" smtClean="0"/>
              <a:t>La anticuación se reconoce siempre que se pueda ubicar la fecha de ingreso </a:t>
            </a:r>
          </a:p>
          <a:p>
            <a:pPr marL="822960" lvl="1" eaLnBrk="1" fontAlgn="auto" hangingPunct="1">
              <a:spcAft>
                <a:spcPts val="0"/>
              </a:spcAft>
              <a:buFont typeface="Verdana"/>
              <a:buChar char="›"/>
              <a:defRPr/>
            </a:pPr>
            <a:r>
              <a:rPr lang="es-AR" dirty="0" smtClean="0"/>
              <a:t>Mejoras y erogaciones que se activan a posteriori a la incorporación: desde fecha de origen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s-AR" dirty="0" smtClean="0"/>
              <a:t>Amortizaciones acumuladas:</a:t>
            </a:r>
          </a:p>
          <a:p>
            <a:pPr marL="822960" lvl="1" eaLnBrk="1" fontAlgn="auto" hangingPunct="1">
              <a:spcAft>
                <a:spcPts val="0"/>
              </a:spcAft>
              <a:buFont typeface="Verdana"/>
              <a:buChar char="›"/>
              <a:defRPr/>
            </a:pPr>
            <a:r>
              <a:rPr lang="es-AR" dirty="0" smtClean="0"/>
              <a:t>Lo más conveniente es aplicar el porcentaje de depreciación sobre monto </a:t>
            </a:r>
            <a:r>
              <a:rPr lang="es-AR" dirty="0" err="1" smtClean="0"/>
              <a:t>reexpresado</a:t>
            </a:r>
            <a:r>
              <a:rPr lang="es-AR" dirty="0" smtClean="0"/>
              <a:t> desde la fecha de origen.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es-AR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224136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s-AR" b="1" i="1" u="sng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Situaciones especiales</a:t>
            </a:r>
            <a:endParaRPr lang="es-AR" b="1" i="1" u="sng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8674" name="2 Marcador de contenido"/>
          <p:cNvSpPr>
            <a:spLocks noGrp="1"/>
          </p:cNvSpPr>
          <p:nvPr>
            <p:ph idx="1"/>
          </p:nvPr>
        </p:nvSpPr>
        <p:spPr>
          <a:xfrm>
            <a:off x="0" y="1268413"/>
            <a:ext cx="9036050" cy="5473700"/>
          </a:xfrm>
        </p:spPr>
        <p:txBody>
          <a:bodyPr/>
          <a:lstStyle/>
          <a:p>
            <a:pPr marL="65087" indent="0" eaLnBrk="1" hangingPunct="1">
              <a:buFont typeface="Wingdings 2" pitchFamily="18" charset="2"/>
              <a:buNone/>
              <a:defRPr/>
            </a:pPr>
            <a:endParaRPr lang="es-AR" dirty="0" smtClean="0"/>
          </a:p>
          <a:p>
            <a:pPr eaLnBrk="1" hangingPunct="1">
              <a:defRPr/>
            </a:pPr>
            <a:endParaRPr lang="es-AR" dirty="0"/>
          </a:p>
          <a:p>
            <a:pPr eaLnBrk="1" hangingPunct="1">
              <a:defRPr/>
            </a:pPr>
            <a:r>
              <a:rPr lang="es-AR" dirty="0" smtClean="0"/>
              <a:t>Previsiones: misma naturaleza que las cuentas que regularizan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Por incobrables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Por obsolescencia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Por devoluciones</a:t>
            </a:r>
          </a:p>
          <a:p>
            <a:pPr lvl="1" eaLnBrk="1" hangingPunct="1">
              <a:defRPr/>
            </a:pPr>
            <a:r>
              <a:rPr lang="es-AR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Para juicios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s-AR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Inicio de Aplicación</a:t>
            </a:r>
            <a:endParaRPr lang="es-AR" b="1" i="1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48130" name="2 Marcador de contenido"/>
          <p:cNvSpPr>
            <a:spLocks noGrp="1"/>
          </p:cNvSpPr>
          <p:nvPr>
            <p:ph idx="1"/>
          </p:nvPr>
        </p:nvSpPr>
        <p:spPr>
          <a:xfrm>
            <a:off x="0" y="1700213"/>
            <a:ext cx="9036050" cy="5113337"/>
          </a:xfrm>
        </p:spPr>
        <p:txBody>
          <a:bodyPr/>
          <a:lstStyle/>
          <a:p>
            <a:pPr eaLnBrk="1" hangingPunct="1"/>
            <a:r>
              <a:rPr lang="es-AR" smtClean="0"/>
              <a:t>Según107/2018</a:t>
            </a:r>
          </a:p>
          <a:p>
            <a:pPr lvl="1" eaLnBrk="1" hangingPunct="1"/>
            <a:r>
              <a:rPr lang="es-AR" smtClean="0"/>
              <a:t>Se podrán reexpresar activos, pasivos y componentes del patrimonio neto con fecha anterior al último proceso de reexpresión (28/02/2003)tomando como base las cifras de la última reexpresión.</a:t>
            </a:r>
          </a:p>
          <a:p>
            <a:pPr eaLnBrk="1" hangingPunct="1"/>
            <a:r>
              <a:rPr lang="es-AR" smtClean="0"/>
              <a:t>Determinar el origen de las partidas </a:t>
            </a:r>
          </a:p>
          <a:p>
            <a:pPr eaLnBrk="1" hangingPunct="1"/>
            <a:r>
              <a:rPr lang="es-AR" smtClean="0"/>
              <a:t>Las partidas reexpresadas no podrán exceder su valor recuperable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496" y="0"/>
            <a:ext cx="9073008" cy="119675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s-AR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Patrimonio Neto </a:t>
            </a:r>
            <a:br>
              <a:rPr lang="es-AR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es-AR" sz="3600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(consideraciones particulares)</a:t>
            </a:r>
            <a:endParaRPr lang="es-AR" sz="3600" i="1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196975"/>
            <a:ext cx="9144000" cy="5545138"/>
          </a:xfrm>
        </p:spPr>
        <p:txBody>
          <a:bodyPr>
            <a:normAutofit fontScale="92500" lnSpcReduction="10000"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s-AR" dirty="0" smtClean="0"/>
              <a:t>El saldo del Patrimonio Neto se </a:t>
            </a:r>
            <a:r>
              <a:rPr lang="es-AR" dirty="0" err="1" smtClean="0"/>
              <a:t>reexpresará</a:t>
            </a:r>
            <a:r>
              <a:rPr lang="es-AR" dirty="0" smtClean="0"/>
              <a:t> de punta a punta para que quede expresado en moneda de cierre del período.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s-AR" dirty="0" smtClean="0"/>
              <a:t>El capital está integrado por distintos componentes que integran el aporte de los propietarios:</a:t>
            </a:r>
          </a:p>
          <a:p>
            <a:pPr marL="896112" lvl="1" indent="-457200" eaLnBrk="1" fontAlgn="auto" hangingPunct="1">
              <a:spcAft>
                <a:spcPts val="0"/>
              </a:spcAft>
              <a:buFont typeface="Verdana"/>
              <a:buChar char="›"/>
              <a:defRPr/>
            </a:pPr>
            <a:r>
              <a:rPr lang="es-AR" b="1" u="sng" dirty="0" smtClean="0"/>
              <a:t>Capital Social</a:t>
            </a:r>
          </a:p>
          <a:p>
            <a:pPr marL="1179576" lvl="2" indent="-457200" eaLnBrk="1" fontAlgn="auto" hangingPunct="1">
              <a:spcAft>
                <a:spcPts val="0"/>
              </a:spcAft>
              <a:buFont typeface="Wingdings 2"/>
              <a:buChar char=""/>
              <a:defRPr/>
            </a:pPr>
            <a:r>
              <a:rPr lang="es-AR" dirty="0" smtClean="0"/>
              <a:t>Aportes de propietarios suscriptos e integrados en la misma fecha</a:t>
            </a:r>
          </a:p>
          <a:p>
            <a:pPr marL="1179576" lvl="2" indent="-457200" eaLnBrk="1" fontAlgn="auto" hangingPunct="1">
              <a:spcAft>
                <a:spcPts val="0"/>
              </a:spcAft>
              <a:buFont typeface="Wingdings 2"/>
              <a:buChar char=""/>
              <a:defRPr/>
            </a:pPr>
            <a:r>
              <a:rPr lang="es-AR" dirty="0" smtClean="0"/>
              <a:t>Aportes suscriptos e integrados en fechas distintas</a:t>
            </a:r>
          </a:p>
          <a:p>
            <a:pPr marL="1179576" lvl="2" indent="-457200" eaLnBrk="1" fontAlgn="auto" hangingPunct="1">
              <a:spcAft>
                <a:spcPts val="0"/>
              </a:spcAft>
              <a:buFont typeface="Wingdings 2"/>
              <a:buChar char=""/>
              <a:defRPr/>
            </a:pPr>
            <a:r>
              <a:rPr lang="es-AR" dirty="0" smtClean="0"/>
              <a:t>Capitalización de Utilidades</a:t>
            </a:r>
          </a:p>
          <a:p>
            <a:pPr marL="1179576" lvl="2" indent="-457200" eaLnBrk="1" fontAlgn="auto" hangingPunct="1">
              <a:spcAft>
                <a:spcPts val="0"/>
              </a:spcAft>
              <a:buFont typeface="Wingdings 2"/>
              <a:buChar char=""/>
              <a:defRPr/>
            </a:pPr>
            <a:r>
              <a:rPr lang="es-AR" dirty="0" smtClean="0"/>
              <a:t>Capitalización de Aportes Irrevocables</a:t>
            </a:r>
          </a:p>
          <a:p>
            <a:pPr marL="896112" lvl="1" indent="-457200" eaLnBrk="1" fontAlgn="auto" hangingPunct="1">
              <a:spcAft>
                <a:spcPts val="0"/>
              </a:spcAft>
              <a:buFont typeface="Verdana"/>
              <a:buChar char="›"/>
              <a:defRPr/>
            </a:pPr>
            <a:r>
              <a:rPr lang="es-AR" dirty="0" smtClean="0"/>
              <a:t>Aportes irrevocables</a:t>
            </a:r>
          </a:p>
          <a:p>
            <a:pPr marL="896112" lvl="1" indent="-457200" eaLnBrk="1" fontAlgn="auto" hangingPunct="1">
              <a:spcAft>
                <a:spcPts val="0"/>
              </a:spcAft>
              <a:buFont typeface="Verdana"/>
              <a:buChar char="›"/>
              <a:defRPr/>
            </a:pPr>
            <a:r>
              <a:rPr lang="es-AR" dirty="0" smtClean="0"/>
              <a:t>Primas de emisión</a:t>
            </a:r>
          </a:p>
          <a:p>
            <a:pPr marL="896112" lvl="1" indent="-457200" eaLnBrk="1" fontAlgn="auto" hangingPunct="1">
              <a:spcAft>
                <a:spcPts val="0"/>
              </a:spcAft>
              <a:buFont typeface="Verdana"/>
              <a:buChar char="›"/>
              <a:defRPr/>
            </a:pPr>
            <a:endParaRPr lang="es-AR" dirty="0" smtClean="0"/>
          </a:p>
          <a:p>
            <a:pPr marL="1179576" lvl="2" indent="-457200" eaLnBrk="1" fontAlgn="auto" hangingPunct="1">
              <a:spcAft>
                <a:spcPts val="0"/>
              </a:spcAft>
              <a:buFont typeface="Wingdings 2"/>
              <a:buChar char=""/>
              <a:defRPr/>
            </a:pPr>
            <a:endParaRPr lang="es-AR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052736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s-AR" sz="28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Reexpresión de los componentes del patrimonio en el arranque de la aplicación</a:t>
            </a:r>
            <a:endParaRPr lang="es-AR" sz="2800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1746" name="2 Marcador de contenido"/>
          <p:cNvSpPr>
            <a:spLocks noGrp="1"/>
          </p:cNvSpPr>
          <p:nvPr>
            <p:ph idx="1"/>
          </p:nvPr>
        </p:nvSpPr>
        <p:spPr>
          <a:xfrm>
            <a:off x="0" y="1196975"/>
            <a:ext cx="9144000" cy="5661025"/>
          </a:xfrm>
        </p:spPr>
        <p:txBody>
          <a:bodyPr/>
          <a:lstStyle/>
          <a:p>
            <a:pPr eaLnBrk="1" hangingPunct="1">
              <a:defRPr/>
            </a:pPr>
            <a:r>
              <a:rPr lang="es-AR" dirty="0" err="1" smtClean="0"/>
              <a:t>Rg</a:t>
            </a:r>
            <a:r>
              <a:rPr lang="es-AR" dirty="0" smtClean="0"/>
              <a:t> 539/2018</a:t>
            </a:r>
          </a:p>
          <a:p>
            <a:pPr marL="65087" indent="0" eaLnBrk="1" hangingPunct="1">
              <a:buFont typeface="Wingdings 2" pitchFamily="18" charset="2"/>
              <a:buNone/>
              <a:defRPr/>
            </a:pPr>
            <a:endParaRPr lang="es-AR" dirty="0" smtClean="0"/>
          </a:p>
          <a:p>
            <a:pPr eaLnBrk="1" hangingPunct="1">
              <a:defRPr/>
            </a:pPr>
            <a:r>
              <a:rPr lang="es-AR" dirty="0" smtClean="0"/>
              <a:t>Se pueden considerar como fecha piso (2/2003)el último ajuste realizado.</a:t>
            </a:r>
          </a:p>
          <a:p>
            <a:pPr marL="65087" indent="0" eaLnBrk="1" hangingPunct="1">
              <a:buFont typeface="Wingdings 2" pitchFamily="18" charset="2"/>
              <a:buNone/>
              <a:defRPr/>
            </a:pPr>
            <a:endParaRPr lang="es-AR" dirty="0" smtClean="0"/>
          </a:p>
          <a:p>
            <a:pPr eaLnBrk="1" hangingPunct="1">
              <a:defRPr/>
            </a:pPr>
            <a:r>
              <a:rPr lang="es-AR" dirty="0" smtClean="0"/>
              <a:t>Si no hay detalle de ingreso de los bienes de uso.</a:t>
            </a:r>
          </a:p>
          <a:p>
            <a:pPr lvl="1" eaLnBrk="1" hangingPunct="1">
              <a:defRPr/>
            </a:pPr>
            <a:r>
              <a:rPr lang="es-AR" dirty="0" smtClean="0"/>
              <a:t>Se puede utilizar procedimiento alternativo</a:t>
            </a:r>
          </a:p>
          <a:p>
            <a:pPr lvl="1" eaLnBrk="1" hangingPunct="1">
              <a:defRPr/>
            </a:pPr>
            <a:r>
              <a:rPr lang="es-AR" dirty="0" smtClean="0"/>
              <a:t>Se puede utilizar evaluación profesional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s-AR" b="1" i="1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Notas al balance</a:t>
            </a:r>
            <a:endParaRPr lang="es-AR" b="1" i="1" dirty="0"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02" name="2 Marcador de contenido"/>
          <p:cNvSpPr>
            <a:spLocks noGrp="1"/>
          </p:cNvSpPr>
          <p:nvPr>
            <p:ph idx="1"/>
          </p:nvPr>
        </p:nvSpPr>
        <p:spPr>
          <a:xfrm>
            <a:off x="0" y="1700213"/>
            <a:ext cx="9036050" cy="5157787"/>
          </a:xfrm>
        </p:spPr>
        <p:txBody>
          <a:bodyPr/>
          <a:lstStyle/>
          <a:p>
            <a:pPr eaLnBrk="1" hangingPunct="1"/>
            <a:endParaRPr lang="es-AR" smtClean="0"/>
          </a:p>
          <a:p>
            <a:pPr eaLnBrk="1" hangingPunct="1"/>
            <a:endParaRPr lang="es-AR" smtClean="0"/>
          </a:p>
          <a:p>
            <a:pPr algn="ctr" eaLnBrk="1" hangingPunct="1"/>
            <a:r>
              <a:rPr lang="es-AR" sz="3600" smtClean="0"/>
              <a:t>Cuadernos Profesionales N° 100 para analizar cada situación de ajuste en particular </a:t>
            </a:r>
          </a:p>
          <a:p>
            <a:pPr algn="ctr" eaLnBrk="1" hangingPunct="1"/>
            <a:r>
              <a:rPr lang="es-AR" sz="3600" smtClean="0"/>
              <a:t>Pág. 33 a 44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s-ES" sz="2800" b="1" i="1" dirty="0" smtClean="0"/>
              <a:t/>
            </a:r>
            <a:br>
              <a:rPr lang="es-ES" sz="2800" b="1" i="1" dirty="0" smtClean="0"/>
            </a:br>
            <a:r>
              <a:rPr lang="es-ES" sz="2800" b="1" i="1" dirty="0"/>
              <a:t/>
            </a:r>
            <a:br>
              <a:rPr lang="es-ES" sz="2800" b="1" i="1" dirty="0"/>
            </a:br>
            <a:r>
              <a:rPr lang="es-ES" sz="2800" b="1" i="1" dirty="0" smtClean="0"/>
              <a:t>Análisis </a:t>
            </a:r>
            <a:r>
              <a:rPr lang="es-ES" sz="2800" b="1" i="1" dirty="0"/>
              <a:t>de Estados Contables Básicos</a:t>
            </a:r>
            <a:br>
              <a:rPr lang="es-ES" sz="2800" b="1" i="1" dirty="0"/>
            </a:br>
            <a:r>
              <a:rPr lang="es-ES" sz="2800" b="1" i="1" dirty="0" smtClean="0"/>
              <a:t/>
            </a:r>
            <a:br>
              <a:rPr lang="es-ES" sz="2800" b="1" i="1" dirty="0" smtClean="0"/>
            </a:br>
            <a:endParaRPr lang="es-ES" sz="2800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395288" y="765175"/>
          <a:ext cx="8496943" cy="16561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3469"/>
                <a:gridCol w="3601616"/>
                <a:gridCol w="1305390"/>
                <a:gridCol w="1100931"/>
                <a:gridCol w="1765537"/>
              </a:tblGrid>
              <a:tr h="167908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sng" strike="noStrike">
                          <a:effectLst/>
                        </a:rPr>
                        <a:t>Nota V:</a:t>
                      </a:r>
                      <a:endParaRPr lang="es-ES" sz="1000" b="0" i="0" u="sng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u="sng" strike="noStrike">
                          <a:effectLst/>
                        </a:rPr>
                        <a:t>COMPOSICIÓN DE LOS PRINCIPALES RUBROS</a:t>
                      </a:r>
                      <a:endParaRPr lang="es-ES" sz="1000" b="0" i="0" u="sng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sng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67908">
                <a:tc>
                  <a:txBody>
                    <a:bodyPr/>
                    <a:lstStyle/>
                    <a:p>
                      <a:pPr algn="r" fontAlgn="b"/>
                      <a:r>
                        <a:rPr lang="es-ES" sz="1000" u="none" strike="noStrike">
                          <a:effectLst/>
                        </a:rPr>
                        <a:t>a)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u="sng" strike="noStrike">
                          <a:effectLst/>
                        </a:rPr>
                        <a:t>Caja y Bancos:</a:t>
                      </a:r>
                      <a:endParaRPr lang="es-ES" sz="1000" b="0" i="0" u="sng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sng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67908"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>
                          <a:effectLst/>
                        </a:rPr>
                        <a:t>Al cierre del Ejercicio el rubro se compone del siguiente detalle: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67908"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>
                          <a:effectLst/>
                        </a:rPr>
                        <a:t>Caja y Valores a Depositar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000" u="none" strike="noStrike">
                          <a:effectLst/>
                        </a:rPr>
                        <a:t>         348.599,38 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67908"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>
                          <a:effectLst/>
                        </a:rPr>
                        <a:t>Banco HSBC Bank Argentina S.A. Cuenta Corriente en Pesos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000" u="none" strike="noStrike">
                          <a:effectLst/>
                        </a:rPr>
                        <a:t>           45.362,62 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305287"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>
                          <a:effectLst/>
                        </a:rPr>
                        <a:t>Banco de la Provincia de Buenos Aires Cuenta Corriente en Pesos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000" u="none" strike="noStrike">
                          <a:effectLst/>
                        </a:rPr>
                        <a:t>             1.326,70 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67908"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>
                          <a:effectLst/>
                        </a:rPr>
                        <a:t>Banco Santander Cuenta Corriente en Pesos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000" u="none" strike="noStrike">
                          <a:effectLst/>
                        </a:rPr>
                        <a:t>         828.475,06 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67908"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>
                          <a:effectLst/>
                        </a:rPr>
                        <a:t>Banco de Galicia y Buenos Aires Cuenta Corriente en Pesos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000" u="none" strike="noStrike">
                          <a:effectLst/>
                        </a:rPr>
                        <a:t>           81.432,35 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75540"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000" u="none" strike="noStrike" dirty="0">
                          <a:effectLst/>
                        </a:rPr>
                        <a:t>       1.305.196,11 </a:t>
                      </a:r>
                      <a:endParaRPr lang="es-ES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395288" y="2781300"/>
          <a:ext cx="8568953" cy="38678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6930"/>
                <a:gridCol w="3114396"/>
                <a:gridCol w="1128799"/>
                <a:gridCol w="951997"/>
                <a:gridCol w="2146831"/>
              </a:tblGrid>
              <a:tr h="730363">
                <a:tc>
                  <a:txBody>
                    <a:bodyPr/>
                    <a:lstStyle/>
                    <a:p>
                      <a:pPr algn="r" fontAlgn="b"/>
                      <a:r>
                        <a:rPr lang="es-ES" sz="1000" u="none" strike="noStrike" dirty="0">
                          <a:effectLst/>
                        </a:rPr>
                        <a:t>b)</a:t>
                      </a:r>
                      <a:endParaRPr lang="es-E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u="sng" strike="noStrike">
                          <a:effectLst/>
                        </a:rPr>
                        <a:t>Créditos por Ventas:</a:t>
                      </a:r>
                      <a:endParaRPr lang="es-ES" sz="1000" b="0" i="0" u="sng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sng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5739"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>
                          <a:effectLst/>
                        </a:rPr>
                        <a:t>El saldo del rubro se compone exclusivamente de la cuenta: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26311"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>
                          <a:effectLst/>
                        </a:rPr>
                        <a:t>Deudores por Ventas Locales en Pesos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000" u="none" strike="noStrike">
                          <a:effectLst/>
                        </a:rPr>
                        <a:t>         589.300,80 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36598"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000" u="none" strike="noStrike">
                          <a:effectLst/>
                        </a:rPr>
                        <a:t>         589.300,80 </a:t>
                      </a:r>
                      <a:endParaRPr lang="es-ES" sz="10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36598"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26311">
                <a:tc>
                  <a:txBody>
                    <a:bodyPr/>
                    <a:lstStyle/>
                    <a:p>
                      <a:pPr algn="r" fontAlgn="b"/>
                      <a:r>
                        <a:rPr lang="es-ES" sz="1000" u="none" strike="noStrike">
                          <a:effectLst/>
                        </a:rPr>
                        <a:t>c)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u="sng" strike="noStrike" dirty="0">
                          <a:effectLst/>
                        </a:rPr>
                        <a:t>Otros Créditos:</a:t>
                      </a:r>
                      <a:endParaRPr lang="es-ES" sz="1000" b="0" i="0" u="sng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sng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26311"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>
                          <a:effectLst/>
                        </a:rPr>
                        <a:t>Al cierre del Ejercicio el rubro se compone del siguiente detalle: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26311"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>
                          <a:effectLst/>
                        </a:rPr>
                        <a:t>Tarjeta de Débito a Cobrar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000" u="none" strike="noStrike" dirty="0">
                          <a:effectLst/>
                        </a:rPr>
                        <a:t>           51.916,42 </a:t>
                      </a:r>
                      <a:endParaRPr lang="es-E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26311"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>
                          <a:effectLst/>
                        </a:rPr>
                        <a:t>Tarjeta de Crédito VISA a Cobrar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000" u="none" strike="noStrike">
                          <a:effectLst/>
                        </a:rPr>
                        <a:t>           10.681,56 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411473"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 dirty="0">
                          <a:effectLst/>
                        </a:rPr>
                        <a:t>DGR Convenio Multilateral C.A.B.A. Saldo a Favor</a:t>
                      </a:r>
                      <a:endParaRPr lang="es-E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000" u="none" strike="noStrike">
                          <a:effectLst/>
                        </a:rPr>
                        <a:t>           55.721,95 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26311"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>
                          <a:effectLst/>
                        </a:rPr>
                        <a:t>DPR Convenio Multilateral Provincia Buenos Aires Saldo a Favor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000" u="none" strike="noStrike">
                          <a:effectLst/>
                        </a:rPr>
                        <a:t>           92.765,39 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26311"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>
                          <a:effectLst/>
                        </a:rPr>
                        <a:t>Impuesto Ley 25413 Crédito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000" u="none" strike="noStrike">
                          <a:effectLst/>
                        </a:rPr>
                        <a:t>           47.386,12 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26311"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>
                          <a:effectLst/>
                        </a:rPr>
                        <a:t>Impuesto Ley 25413 Débito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000" u="none" strike="noStrike">
                          <a:effectLst/>
                        </a:rPr>
                        <a:t>           43.995,96 </a:t>
                      </a:r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36598"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000" u="none" strike="noStrike" dirty="0">
                          <a:effectLst/>
                        </a:rPr>
                        <a:t>         302.467,40 </a:t>
                      </a:r>
                      <a:endParaRPr lang="es-ES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14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96850"/>
            <a:ext cx="8642350" cy="635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30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620713"/>
            <a:ext cx="8964612" cy="568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117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404813"/>
            <a:ext cx="8713787" cy="568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6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8642350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6473874"/>
          </a:xfrm>
        </p:spPr>
        <p:txBody>
          <a:bodyPr>
            <a:normAutofit/>
          </a:bodyPr>
          <a:lstStyle/>
          <a:p>
            <a:pPr algn="ctr"/>
            <a:r>
              <a:rPr lang="es-ES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ES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ES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Gracias!!!</a:t>
            </a:r>
            <a:br>
              <a:rPr lang="es-ES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ES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ES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Cristina</a:t>
            </a:r>
            <a:endParaRPr lang="es-ES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3977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s-ES" sz="2800" b="1" i="1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</a:rPr>
              <a:t/>
            </a:r>
            <a:br>
              <a:rPr lang="es-ES" sz="2800" b="1" i="1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</a:rPr>
            </a:br>
            <a:r>
              <a:rPr lang="es-ES" sz="3600" b="1" i="1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</a:rPr>
              <a:t>Análisis </a:t>
            </a:r>
            <a:r>
              <a:rPr lang="es-ES" sz="3600" b="1" i="1" dirty="0">
                <a:ln w="6350">
                  <a:solidFill>
                    <a:srgbClr val="FF388C">
                      <a:shade val="43000"/>
                    </a:srgbClr>
                  </a:solidFill>
                </a:ln>
              </a:rPr>
              <a:t>de Estados Contables Básicos</a:t>
            </a:r>
            <a:br>
              <a:rPr lang="es-ES" sz="3600" b="1" i="1" dirty="0">
                <a:ln w="6350">
                  <a:solidFill>
                    <a:srgbClr val="FF388C">
                      <a:shade val="43000"/>
                    </a:srgbClr>
                  </a:solidFill>
                </a:ln>
              </a:rPr>
            </a:br>
            <a:endParaRPr lang="es-ES" sz="3600" dirty="0"/>
          </a:p>
        </p:txBody>
      </p:sp>
      <p:sp>
        <p:nvSpPr>
          <p:cNvPr id="18434" name="Text 1"/>
          <p:cNvSpPr txBox="1">
            <a:spLocks noChangeArrowheads="1"/>
          </p:cNvSpPr>
          <p:nvPr/>
        </p:nvSpPr>
        <p:spPr bwMode="auto">
          <a:xfrm>
            <a:off x="2339975" y="36158488"/>
            <a:ext cx="6029325" cy="400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20160" tIns="20160" rIns="20160" bIns="20160"/>
          <a:lstStyle/>
          <a:p>
            <a:pPr algn="just"/>
            <a:r>
              <a:rPr lang="es-AR" sz="1000">
                <a:solidFill>
                  <a:srgbClr val="000000"/>
                </a:solidFill>
                <a:cs typeface="Arial" charset="0"/>
              </a:rPr>
              <a:t>  De acuerdo a la naturaleza de los Bienes los mismos se valúan a su precio de reposición al cierre del Ejercicio. Dicho valor no supera el Valor Neto de Realización de los bienes.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>
          <a:xfrm>
            <a:off x="0" y="1052513"/>
            <a:ext cx="9036050" cy="5805487"/>
          </a:xfrm>
        </p:spPr>
        <p:txBody>
          <a:bodyPr/>
          <a:lstStyle/>
          <a:p>
            <a:pPr eaLnBrk="1" hangingPunct="1">
              <a:defRPr/>
            </a:pPr>
            <a:r>
              <a:rPr lang="es-ES" dirty="0" smtClean="0"/>
              <a:t>Importante observar la composición de:</a:t>
            </a:r>
          </a:p>
          <a:p>
            <a:pPr marL="65087" indent="0" eaLnBrk="1" hangingPunct="1">
              <a:buFont typeface="Wingdings 2" pitchFamily="18" charset="2"/>
              <a:buNone/>
              <a:defRPr/>
            </a:pPr>
            <a:endParaRPr lang="es-ES" dirty="0" smtClean="0"/>
          </a:p>
          <a:p>
            <a:pPr lvl="1" eaLnBrk="1" hangingPunct="1">
              <a:defRPr/>
            </a:pPr>
            <a:r>
              <a:rPr lang="es-ES" b="1" dirty="0" smtClean="0"/>
              <a:t>Otros Créditos</a:t>
            </a:r>
            <a:r>
              <a:rPr lang="es-ES" dirty="0" smtClean="0"/>
              <a:t>:</a:t>
            </a:r>
          </a:p>
          <a:p>
            <a:pPr lvl="2" eaLnBrk="1" hangingPunct="1">
              <a:defRPr/>
            </a:pPr>
            <a:r>
              <a:rPr lang="es-ES" dirty="0" smtClean="0"/>
              <a:t>Básicamente saldos a favor de impuestos</a:t>
            </a:r>
          </a:p>
          <a:p>
            <a:pPr lvl="2" eaLnBrk="1" hangingPunct="1">
              <a:defRPr/>
            </a:pPr>
            <a:r>
              <a:rPr lang="es-ES" dirty="0" smtClean="0"/>
              <a:t> Créditos con Accionistas/Socios </a:t>
            </a:r>
          </a:p>
          <a:p>
            <a:pPr lvl="3" eaLnBrk="1" hangingPunct="1">
              <a:defRPr/>
            </a:pPr>
            <a:r>
              <a:rPr lang="es-ES" dirty="0" smtClean="0"/>
              <a:t>Utilización de Capital de Trabajo</a:t>
            </a:r>
          </a:p>
          <a:p>
            <a:pPr marL="1162050" lvl="3" indent="0" eaLnBrk="1" hangingPunct="1">
              <a:buFont typeface="Wingdings 2" pitchFamily="18" charset="2"/>
              <a:buNone/>
              <a:defRPr/>
            </a:pPr>
            <a:endParaRPr lang="es-ES" dirty="0" smtClean="0"/>
          </a:p>
          <a:p>
            <a:pPr lvl="1" eaLnBrk="1" hangingPunct="1">
              <a:defRPr/>
            </a:pPr>
            <a:r>
              <a:rPr lang="es-ES" b="1" dirty="0" smtClean="0"/>
              <a:t>Otros Pasivos</a:t>
            </a:r>
            <a:r>
              <a:rPr lang="es-ES" dirty="0" smtClean="0"/>
              <a:t>:</a:t>
            </a:r>
          </a:p>
          <a:p>
            <a:pPr lvl="2" eaLnBrk="1" hangingPunct="1">
              <a:defRPr/>
            </a:pPr>
            <a:r>
              <a:rPr lang="es-ES" dirty="0" smtClean="0"/>
              <a:t>Cuentas de Accionistas</a:t>
            </a:r>
          </a:p>
          <a:p>
            <a:pPr lvl="3" eaLnBrk="1" hangingPunct="1">
              <a:defRPr/>
            </a:pPr>
            <a:r>
              <a:rPr lang="es-ES" dirty="0" smtClean="0"/>
              <a:t>Los saldos pueden denotar una Infracapitalización de la empresa</a:t>
            </a:r>
          </a:p>
          <a:p>
            <a:pPr lvl="2" eaLnBrk="1" hangingPunct="1">
              <a:defRPr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3064" y="116632"/>
            <a:ext cx="9157063" cy="936104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" b="1" i="1" dirty="0" smtClean="0">
                <a:effectLst/>
              </a:rPr>
              <a:t>Bienes de Uso</a:t>
            </a:r>
            <a:endParaRPr lang="es-ES" b="1" i="1" dirty="0">
              <a:effectLst/>
            </a:endParaRPr>
          </a:p>
        </p:txBody>
      </p:sp>
      <p:pic>
        <p:nvPicPr>
          <p:cNvPr id="19458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908050"/>
            <a:ext cx="9144000" cy="5949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1124744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" b="1" i="1" dirty="0" smtClean="0">
                <a:effectLst/>
              </a:rPr>
              <a:t>Anexo A- Bienes de Uso</a:t>
            </a:r>
            <a:endParaRPr lang="es-ES" b="1" i="1" dirty="0">
              <a:effectLst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196975"/>
            <a:ext cx="9036050" cy="5661025"/>
          </a:xfrm>
        </p:spPr>
        <p:txBody>
          <a:bodyPr/>
          <a:lstStyle/>
          <a:p>
            <a:pPr eaLnBrk="1" hangingPunct="1">
              <a:defRPr/>
            </a:pPr>
            <a:r>
              <a:rPr lang="es-ES" dirty="0" smtClean="0"/>
              <a:t>Importante en su apertura el análisis cuantitativo y cualitativo de:</a:t>
            </a:r>
          </a:p>
          <a:p>
            <a:pPr marL="65087" indent="0" eaLnBrk="1" hangingPunct="1">
              <a:buFont typeface="Wingdings 2" pitchFamily="18" charset="2"/>
              <a:buNone/>
              <a:defRPr/>
            </a:pPr>
            <a:endParaRPr lang="es-ES" dirty="0" smtClean="0"/>
          </a:p>
          <a:p>
            <a:pPr lvl="1" eaLnBrk="1" hangingPunct="1">
              <a:defRPr/>
            </a:pPr>
            <a:r>
              <a:rPr lang="es-ES" dirty="0" smtClean="0"/>
              <a:t>Aumentos: verdaderas inversiones</a:t>
            </a:r>
          </a:p>
          <a:p>
            <a:pPr lvl="1" eaLnBrk="1" hangingPunct="1">
              <a:defRPr/>
            </a:pPr>
            <a:r>
              <a:rPr lang="es-ES" dirty="0" smtClean="0"/>
              <a:t>Disminuciones: permite vislumbrar (</a:t>
            </a:r>
            <a:r>
              <a:rPr lang="es-ES" dirty="0" err="1" smtClean="0"/>
              <a:t>vgr</a:t>
            </a:r>
            <a:r>
              <a:rPr lang="es-ES" dirty="0" smtClean="0"/>
              <a:t>. Acciones Art. 118 y 119 L.C.Q)</a:t>
            </a:r>
          </a:p>
          <a:p>
            <a:pPr lvl="1" eaLnBrk="1" hangingPunct="1">
              <a:defRPr/>
            </a:pPr>
            <a:r>
              <a:rPr lang="es-ES" dirty="0" smtClean="0"/>
              <a:t>Permite vislumbrar en su apertura si existen bienes amortizados pero que podrían tener  un valor interesante de realización, (</a:t>
            </a:r>
            <a:r>
              <a:rPr lang="es-ES" dirty="0" err="1" smtClean="0"/>
              <a:t>vgr</a:t>
            </a:r>
            <a:r>
              <a:rPr lang="es-ES" dirty="0" smtClean="0"/>
              <a:t>.  Rodados)</a:t>
            </a:r>
          </a:p>
          <a:p>
            <a:pPr lvl="1" eaLnBrk="1" hangingPunct="1">
              <a:defRPr/>
            </a:pPr>
            <a:r>
              <a:rPr lang="es-ES" dirty="0" smtClean="0"/>
              <a:t>Incidencia del Ajuste por </a:t>
            </a:r>
            <a:r>
              <a:rPr lang="es-ES" dirty="0" err="1" smtClean="0"/>
              <a:t>Inflaciòn</a:t>
            </a:r>
            <a:endParaRPr lang="es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134076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Activos y Pasivos en Moneda Extranjera</a:t>
            </a:r>
            <a:endParaRPr lang="es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5 Marcador de contenido"/>
          <p:cNvGraphicFramePr>
            <a:graphicFrameLocks noGrp="1"/>
          </p:cNvGraphicFramePr>
          <p:nvPr>
            <p:ph idx="1"/>
          </p:nvPr>
        </p:nvGraphicFramePr>
        <p:xfrm>
          <a:off x="179388" y="1341438"/>
          <a:ext cx="8784974" cy="53285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85219"/>
                <a:gridCol w="991442"/>
                <a:gridCol w="991442"/>
                <a:gridCol w="991442"/>
                <a:gridCol w="991442"/>
                <a:gridCol w="1833987"/>
              </a:tblGrid>
              <a:tr h="184904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ES" sz="900" u="sng" strike="noStrike" dirty="0">
                          <a:effectLst/>
                        </a:rPr>
                        <a:t>ACTIVO Y PASIVO EN MONEDA EXTRANJERA</a:t>
                      </a:r>
                      <a:endParaRPr lang="es-ES" sz="900" b="0" i="0" u="sng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84904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COMPOSICIÓN AL CIERRE DEL EJERCICIO FINALIZADO EL 31 DE JULIO DE 2018.-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INFORMACIÓN REQUERIDA POR EL ART. 65 SEGUNDO D) DE LA LEY 19.550.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MONEDA EXTRANJERA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CAMBIO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MONTO EN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CONCEPTO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CLASE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MONTO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CIERRE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MERCADO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MONEDA ARGENTINA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sng" strike="noStrike">
                          <a:effectLst/>
                        </a:rPr>
                        <a:t>ACTIVO</a:t>
                      </a:r>
                      <a:endParaRPr lang="es-ES" sz="900" b="0" i="0" u="sng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sng" strike="noStrike">
                          <a:effectLst/>
                        </a:rPr>
                        <a:t>ACTIVO CORRIENTE</a:t>
                      </a:r>
                      <a:endParaRPr lang="es-ES" sz="900" b="0" i="0" u="sng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Clientes del Exterior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U$S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 dirty="0">
                          <a:effectLst/>
                        </a:rPr>
                        <a:t>    181.486,43 </a:t>
                      </a:r>
                      <a:endParaRPr lang="es-ES" sz="9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            27,31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LIBRE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4.956.394,40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4.956.394,40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sng" strike="noStrike">
                          <a:effectLst/>
                        </a:rPr>
                        <a:t> </a:t>
                      </a:r>
                      <a:endParaRPr lang="es-ES" sz="900" b="0" i="0" u="sng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 dirty="0">
                          <a:effectLst/>
                        </a:rPr>
                        <a:t> </a:t>
                      </a:r>
                      <a:endParaRPr lang="es-ES" sz="9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PASIVO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sng" strike="noStrike">
                          <a:effectLst/>
                        </a:rPr>
                        <a:t>PASIVO CORRIENTE</a:t>
                      </a:r>
                      <a:endParaRPr lang="es-ES" sz="900" b="0" i="0" u="sng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Proveedores del Exterior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U$S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     26.340,00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            27,41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LIBRE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721.979,40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336188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Prefinanciación Exportación Banco Provincia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U$S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     10.000,00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            27,41 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 dirty="0">
                          <a:effectLst/>
                        </a:rPr>
                        <a:t>LIBRE</a:t>
                      </a:r>
                      <a:endParaRPr lang="es-ES" sz="9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 dirty="0">
                          <a:effectLst/>
                        </a:rPr>
                        <a:t>274.100,00</a:t>
                      </a:r>
                      <a:endParaRPr lang="es-ES" sz="9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00" u="none" strike="noStrike">
                          <a:effectLst/>
                        </a:rPr>
                        <a:t>996.079,40</a:t>
                      </a:r>
                      <a:endParaRPr lang="es-ES" sz="9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90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 dirty="0">
                          <a:effectLst/>
                        </a:rPr>
                        <a:t> </a:t>
                      </a:r>
                      <a:endParaRPr lang="es-ES" sz="9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>
                          <a:effectLst/>
                        </a:rPr>
                        <a:t> </a:t>
                      </a:r>
                      <a:endParaRPr lang="es-ES" sz="9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u="none" strike="noStrike" dirty="0">
                          <a:effectLst/>
                        </a:rPr>
                        <a:t> </a:t>
                      </a:r>
                      <a:endParaRPr lang="es-ES" sz="9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21700" name="Text Box 1"/>
          <p:cNvSpPr txBox="1">
            <a:spLocks noChangeArrowheads="1"/>
          </p:cNvSpPr>
          <p:nvPr/>
        </p:nvSpPr>
        <p:spPr bwMode="auto">
          <a:xfrm>
            <a:off x="7880350" y="2892425"/>
            <a:ext cx="885825" cy="390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27432" tIns="22860" rIns="27432" bIns="22860" anchor="ctr"/>
          <a:lstStyle/>
          <a:p>
            <a:pPr algn="ctr" rtl="1"/>
            <a:r>
              <a:rPr lang="es-ES" sz="1100">
                <a:solidFill>
                  <a:srgbClr val="000000"/>
                </a:solidFill>
                <a:cs typeface="Arial" charset="0"/>
              </a:rPr>
              <a:t>ANEXO</a:t>
            </a:r>
          </a:p>
          <a:p>
            <a:pPr algn="ctr" rtl="1"/>
            <a:r>
              <a:rPr lang="es-ES" sz="1100">
                <a:solidFill>
                  <a:srgbClr val="000000"/>
                </a:solidFill>
                <a:cs typeface="Arial" charset="0"/>
              </a:rPr>
              <a:t>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1052736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s-ES" dirty="0" smtClean="0"/>
              <a:t/>
            </a:r>
            <a:br>
              <a:rPr lang="es-ES" dirty="0" smtClean="0"/>
            </a:br>
            <a:r>
              <a:rPr lang="es-ES" b="1" i="1" dirty="0" smtClean="0"/>
              <a:t>Estado de Resultados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graphicFrame>
        <p:nvGraphicFramePr>
          <p:cNvPr id="9" name="8 Marcador de contenido"/>
          <p:cNvGraphicFramePr>
            <a:graphicFrameLocks noGrp="1"/>
          </p:cNvGraphicFramePr>
          <p:nvPr>
            <p:ph idx="1"/>
          </p:nvPr>
        </p:nvGraphicFramePr>
        <p:xfrm>
          <a:off x="179388" y="981075"/>
          <a:ext cx="8784976" cy="58772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4125"/>
                <a:gridCol w="1800851"/>
              </a:tblGrid>
              <a:tr h="163666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 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 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636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u="none" strike="noStrike">
                          <a:effectLst/>
                        </a:rPr>
                        <a:t>CONCEPTO</a:t>
                      </a:r>
                      <a:endParaRPr lang="es-ES" sz="8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u="none" strike="noStrike">
                          <a:effectLst/>
                        </a:rPr>
                        <a:t>2018</a:t>
                      </a:r>
                      <a:endParaRPr lang="es-ES" sz="8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63666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 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 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63666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 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 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Ventas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800" u="none" strike="noStrike">
                          <a:effectLst/>
                        </a:rPr>
                        <a:t>121.599.890,28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Costo de Ventas (Según Anexo F)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800" u="none" strike="noStrike">
                          <a:effectLst/>
                        </a:rPr>
                        <a:t>-108.087.552,45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RESULTADO BRUTO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800" u="none" strike="noStrike">
                          <a:effectLst/>
                        </a:rPr>
                        <a:t>13.512.337,83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sng" strike="noStrike">
                          <a:effectLst/>
                        </a:rPr>
                        <a:t>GASTOS</a:t>
                      </a:r>
                      <a:r>
                        <a:rPr lang="es-ES" sz="800" u="none" strike="noStrike">
                          <a:effectLst/>
                        </a:rPr>
                        <a:t> (según Cuadro I - Art. 64 Inc. B Ley 19.550)</a:t>
                      </a:r>
                      <a:endParaRPr lang="es-ES" sz="800" b="0" i="0" u="sng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 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Administración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800" u="none" strike="noStrike">
                          <a:effectLst/>
                        </a:rPr>
                        <a:t>-5.449.668,37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Impuestos y Tasas Varias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800" u="none" strike="noStrike">
                          <a:effectLst/>
                        </a:rPr>
                        <a:t>-3.845.805,48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Comercialización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800" u="none" strike="noStrike">
                          <a:effectLst/>
                        </a:rPr>
                        <a:t>-5.965.448,77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Financiación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800" u="none" strike="noStrike">
                          <a:effectLst/>
                        </a:rPr>
                        <a:t>-669.548,00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56325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 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 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RESULTADO ORDINARIO DEL EJERCICIO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800" u="none" strike="noStrike">
                          <a:effectLst/>
                        </a:rPr>
                        <a:t>-2.418.132,79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sng" strike="noStrike">
                          <a:effectLst/>
                        </a:rPr>
                        <a:t>Otros Ingresos</a:t>
                      </a:r>
                      <a:endParaRPr lang="es-ES" sz="800" b="0" i="0" u="sng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 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Recupero de Gastos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800" u="none" strike="noStrike">
                          <a:effectLst/>
                        </a:rPr>
                        <a:t>29.405,87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Descuentos Financieros Obtenidos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800" u="none" strike="noStrike">
                          <a:effectLst/>
                        </a:rPr>
                        <a:t>3.089.783,87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Diferencia de Cambio Positiva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            1.386.733,35 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Resultado por Tenencia de Acciones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              474.599,97 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R.E.C.P.A.M.</a:t>
                      </a:r>
                      <a:endParaRPr lang="es-ES" sz="8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800" u="none" strike="noStrike">
                          <a:effectLst/>
                        </a:rPr>
                        <a:t>-1.507.299,43</a:t>
                      </a:r>
                      <a:endParaRPr lang="es-ES" sz="8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RESULTADO DEL EJERCICIO ANTES DEL IMPUESTO A LAS GANANCIAS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800" u="none" strike="noStrike">
                          <a:effectLst/>
                        </a:rPr>
                        <a:t>1.055.090,84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Impuesto a las Ganancias Ordinario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800" u="none" strike="noStrike">
                          <a:effectLst/>
                        </a:rPr>
                        <a:t>-889.893,43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RESULTADO ORDINARIO NETO DEL EJERCICIO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800" u="none" strike="noStrike">
                          <a:effectLst/>
                        </a:rPr>
                        <a:t>165.197,41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56325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 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 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sng" strike="noStrike">
                          <a:effectLst/>
                        </a:rPr>
                        <a:t>Resultados Extraordinarios</a:t>
                      </a:r>
                      <a:endParaRPr lang="es-ES" sz="800" b="0" i="0" u="sng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 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Ganancia por Venta Bienes de Uso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              117.773,03 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Impuesto a las Ganancias Extraordinario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               -33.393,67 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RESULTADO EXTRAORDINARIO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                84.379,36 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Resultado Neto del Ejercicio – GANANCIA</a:t>
                      </a:r>
                      <a:endParaRPr lang="es-ES" sz="8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800" u="none" strike="noStrike">
                          <a:effectLst/>
                        </a:rPr>
                        <a:t>249.576,77</a:t>
                      </a:r>
                      <a:endParaRPr lang="es-ES" sz="800" b="1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04582"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>
                          <a:effectLst/>
                        </a:rPr>
                        <a:t> </a:t>
                      </a:r>
                      <a:endParaRPr lang="es-E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 dirty="0">
                          <a:effectLst/>
                        </a:rPr>
                        <a:t> </a:t>
                      </a:r>
                      <a:endParaRPr lang="es-E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ío">
  <a:themeElements>
    <a:clrScheme name="Brío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Brí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río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1071</TotalTime>
  <Words>2353</Words>
  <Application>Microsoft Office PowerPoint</Application>
  <PresentationFormat>Presentación en pantalla (4:3)</PresentationFormat>
  <Paragraphs>1015</Paragraphs>
  <Slides>44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44</vt:i4>
      </vt:variant>
    </vt:vector>
  </HeadingPairs>
  <TitlesOfParts>
    <vt:vector size="45" baseType="lpstr">
      <vt:lpstr>Brío</vt:lpstr>
      <vt:lpstr> Colegio de Abogados  Departamento Judicial de San Martín  </vt:lpstr>
      <vt:lpstr>Análisis de Estados Contables Básicos Estado de Situación Patrimonial </vt:lpstr>
      <vt:lpstr>Estado de Situación Patrimonial Consideraciones a tener en cuenta:</vt:lpstr>
      <vt:lpstr>  Análisis de Estados Contables Básicos  </vt:lpstr>
      <vt:lpstr> Análisis de Estados Contables Básicos </vt:lpstr>
      <vt:lpstr>Bienes de Uso</vt:lpstr>
      <vt:lpstr>Anexo A- Bienes de Uso</vt:lpstr>
      <vt:lpstr>Activos y Pasivos en Moneda Extranjera</vt:lpstr>
      <vt:lpstr> Estado de Resultados </vt:lpstr>
      <vt:lpstr>Estado de Evoluciòn del Patrimonio Neto</vt:lpstr>
      <vt:lpstr>Nota I. Unidad de Medida … b)  al Patrimonio Neto</vt:lpstr>
      <vt:lpstr>Otras consideraciones sobre el contenido de las Notas…</vt:lpstr>
      <vt:lpstr>…Otras consideraciones sobre el contenido de las Notas.</vt:lpstr>
      <vt:lpstr>Presentación de PowerPoint</vt:lpstr>
      <vt:lpstr>Presentación de PowerPoint</vt:lpstr>
      <vt:lpstr>Ley 27430. BO 29/12/2017  Reforma Tributaria</vt:lpstr>
      <vt:lpstr>Presentación de PowerPoint</vt:lpstr>
      <vt:lpstr>Presentación de PowerPoint</vt:lpstr>
      <vt:lpstr>Presentación de PowerPoint</vt:lpstr>
      <vt:lpstr>AJUSTE POR INFLACION Reexpresión de estados contables en moneda homogénea.</vt:lpstr>
      <vt:lpstr>Clasificación de las cuentas monetarias y no monetarias</vt:lpstr>
      <vt:lpstr>ACTIVOS MONETARIOS Y NO MONETARIOS</vt:lpstr>
      <vt:lpstr>Presentación de PowerPoint</vt:lpstr>
      <vt:lpstr> Cuentas   monetarias </vt:lpstr>
      <vt:lpstr>Disponibilidades </vt:lpstr>
      <vt:lpstr>Créditos</vt:lpstr>
      <vt:lpstr>Otras cuentas monetarias</vt:lpstr>
      <vt:lpstr> Cuentas   no  monetarias </vt:lpstr>
      <vt:lpstr>Presentación de PowerPoint</vt:lpstr>
      <vt:lpstr>Presentación de PowerPoint</vt:lpstr>
      <vt:lpstr>Presentación de PowerPoint</vt:lpstr>
      <vt:lpstr>Presentación de PowerPoint</vt:lpstr>
      <vt:lpstr>Cuenta de Resultados</vt:lpstr>
      <vt:lpstr>Bienes de Uso</vt:lpstr>
      <vt:lpstr>Situaciones especiales</vt:lpstr>
      <vt:lpstr>Inicio de Aplicación</vt:lpstr>
      <vt:lpstr>Patrimonio Neto  (consideraciones particulares)</vt:lpstr>
      <vt:lpstr>Reexpresión de los componentes del patrimonio en el arranque de la aplicación</vt:lpstr>
      <vt:lpstr>Notas al balance</vt:lpstr>
      <vt:lpstr>Presentación de PowerPoint</vt:lpstr>
      <vt:lpstr>Presentación de PowerPoint</vt:lpstr>
      <vt:lpstr>Presentación de PowerPoint</vt:lpstr>
      <vt:lpstr>Presentación de PowerPoint</vt:lpstr>
      <vt:lpstr>  Gracias!!!                        Cristina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AJUSTE POR INFLACION Reexpresión de estados contables en moneda homogénea.</dc:title>
  <dc:creator>javier calvo</dc:creator>
  <cp:lastModifiedBy>Usuario</cp:lastModifiedBy>
  <cp:revision>91</cp:revision>
  <cp:lastPrinted>2019-09-12T11:40:41Z</cp:lastPrinted>
  <dcterms:created xsi:type="dcterms:W3CDTF">2019-04-03T01:40:33Z</dcterms:created>
  <dcterms:modified xsi:type="dcterms:W3CDTF">2019-09-12T12:59:50Z</dcterms:modified>
</cp:coreProperties>
</file>